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7" r:id="rId2"/>
    <p:sldId id="281" r:id="rId3"/>
    <p:sldId id="1460" r:id="rId4"/>
    <p:sldId id="467" r:id="rId5"/>
    <p:sldId id="1216" r:id="rId6"/>
    <p:sldId id="1461" r:id="rId7"/>
    <p:sldId id="1475" r:id="rId8"/>
    <p:sldId id="1476" r:id="rId9"/>
    <p:sldId id="1477" r:id="rId10"/>
    <p:sldId id="1479" r:id="rId11"/>
    <p:sldId id="1474" r:id="rId12"/>
    <p:sldId id="1478" r:id="rId13"/>
    <p:sldId id="1480" r:id="rId14"/>
    <p:sldId id="1481" r:id="rId15"/>
    <p:sldId id="532" r:id="rId16"/>
    <p:sldId id="1380" r:id="rId17"/>
    <p:sldId id="275" r:id="rId18"/>
    <p:sldId id="1365" r:id="rId19"/>
    <p:sldId id="1482" r:id="rId20"/>
    <p:sldId id="1484" r:id="rId21"/>
    <p:sldId id="1483" r:id="rId22"/>
    <p:sldId id="1485" r:id="rId23"/>
    <p:sldId id="1486" r:id="rId24"/>
    <p:sldId id="1487"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F4B183"/>
    <a:srgbClr val="FF6600"/>
    <a:srgbClr val="3333FF"/>
    <a:srgbClr val="FECEF8"/>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05" autoAdjust="0"/>
    <p:restoredTop sz="93741" autoAdjust="0"/>
  </p:normalViewPr>
  <p:slideViewPr>
    <p:cSldViewPr snapToGrid="0">
      <p:cViewPr varScale="1">
        <p:scale>
          <a:sx n="62" d="100"/>
          <a:sy n="62" d="100"/>
        </p:scale>
        <p:origin x="42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28/10/2025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CB75D-7D91-8B40-5D0B-CAF055780EE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BBD0F0B-24CD-23E7-AC79-B9D38F63C9B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A57794D-881C-1938-AB4E-051B248E13C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CB8DDBA-7B23-416A-2FA4-5127047481F2}"/>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1602917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BC900-9A0B-4190-5970-DF825AACEFE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7223F20-DBC1-696E-F564-CF4061D5BCC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A2FE988-E125-185E-81D5-A96CF30B25A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6809F05-EA50-133E-7B92-CCC6B6BE72A5}"/>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662171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DF4333-BF5E-8AD4-DE20-8B393FDE3B6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D6DCEC7-BAB8-0EA7-EB60-A2EC39B5D60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B49D088-EC8B-5E3B-B47C-5AC125C1D0D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C8E2E11-40A8-A242-4BCF-80917F2B4C8E}"/>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28458448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ACF95-54CC-1145-3AE7-1231BD7DA26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2E963B0-0074-B4D2-1D89-325C16668C8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72DD9B4-4562-1724-D71D-95B5FE89D42C}"/>
              </a:ext>
            </a:extLst>
          </p:cNvPr>
          <p:cNvSpPr>
            <a:spLocks noGrp="1"/>
          </p:cNvSpPr>
          <p:nvPr>
            <p:ph type="body" idx="1"/>
          </p:nvPr>
        </p:nvSpPr>
        <p:spPr/>
        <p:txBody>
          <a:bodyPr/>
          <a:lstStyle/>
          <a:p>
            <a:r>
              <a:rPr lang="fr-FR" dirty="0"/>
              <a:t>CP - – Il y a 3 crayons bleus, 2 crayons verts et 1 noir dans le pot. Combien y a-t-il de crayons au total ?</a:t>
            </a:r>
          </a:p>
          <a:p>
            <a:r>
              <a:rPr lang="fr-FR" dirty="0"/>
              <a:t>– Le gâteau a été séparé en 10 parts à partager entre enfants et adultes. Il y a 4 parts pour les enfants. Combien y a-t-il de parts pour les adultes ?</a:t>
            </a:r>
          </a:p>
          <a:p>
            <a:r>
              <a:rPr lang="fr-FR" dirty="0"/>
              <a:t>– Le boulanger propose 10 chouquettes à une dame. Elle demande le double. Combien le boulanger doit-il lui donner de chouquettes ?</a:t>
            </a:r>
          </a:p>
          <a:p>
            <a:r>
              <a:rPr lang="fr-FR" dirty="0"/>
              <a:t>– J’achète trois BD à 10 €. Combien dois-je payer ?</a:t>
            </a:r>
          </a:p>
        </p:txBody>
      </p:sp>
      <p:sp>
        <p:nvSpPr>
          <p:cNvPr id="4" name="Espace réservé du numéro de diapositive 3">
            <a:extLst>
              <a:ext uri="{FF2B5EF4-FFF2-40B4-BE49-F238E27FC236}">
                <a16:creationId xmlns:a16="http://schemas.microsoft.com/office/drawing/2014/main" id="{D5628F72-BEB8-BF64-4BCF-82ADA1FBBE0F}"/>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1121878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63644-D4E4-1804-F19D-E4DC4F5F32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8A504BE-21A4-F26A-125B-04FDFAF9AB0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4658D05-18C5-03B1-4A1E-1A1C1993F222}"/>
              </a:ext>
            </a:extLst>
          </p:cNvPr>
          <p:cNvSpPr>
            <a:spLocks noGrp="1"/>
          </p:cNvSpPr>
          <p:nvPr>
            <p:ph type="body" idx="1"/>
          </p:nvPr>
        </p:nvSpPr>
        <p:spPr/>
        <p:txBody>
          <a:bodyPr/>
          <a:lstStyle/>
          <a:p>
            <a:endParaRPr lang="fr-FR" b="1" u="sng" dirty="0"/>
          </a:p>
        </p:txBody>
      </p:sp>
      <p:sp>
        <p:nvSpPr>
          <p:cNvPr id="4" name="Espace réservé du numéro de diapositive 3">
            <a:extLst>
              <a:ext uri="{FF2B5EF4-FFF2-40B4-BE49-F238E27FC236}">
                <a16:creationId xmlns:a16="http://schemas.microsoft.com/office/drawing/2014/main" id="{6395F484-A3D5-2EF8-C3A7-762573B62940}"/>
              </a:ext>
            </a:extLst>
          </p:cNvPr>
          <p:cNvSpPr>
            <a:spLocks noGrp="1"/>
          </p:cNvSpPr>
          <p:nvPr>
            <p:ph type="sldNum" sz="quarter" idx="5"/>
          </p:nvPr>
        </p:nvSpPr>
        <p:spPr/>
        <p:txBody>
          <a:bodyPr/>
          <a:lstStyle/>
          <a:p>
            <a:fld id="{6346C204-3D0E-43E8-BBCD-7E99DCEB2462}" type="slidenum">
              <a:rPr lang="fr-FR" smtClean="0"/>
              <a:t>18</a:t>
            </a:fld>
            <a:endParaRPr lang="fr-FR"/>
          </a:p>
        </p:txBody>
      </p:sp>
    </p:spTree>
    <p:extLst>
      <p:ext uri="{BB962C8B-B14F-4D97-AF65-F5344CB8AC3E}">
        <p14:creationId xmlns:p14="http://schemas.microsoft.com/office/powerpoint/2010/main" val="4097084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871164-E4AA-5D70-FD22-4E8F9B64395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54F9388-D6E5-9886-7099-B9C4CE32CA6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F83075C-A14E-988D-5FCB-37A4004B90AE}"/>
              </a:ext>
            </a:extLst>
          </p:cNvPr>
          <p:cNvSpPr>
            <a:spLocks noGrp="1"/>
          </p:cNvSpPr>
          <p:nvPr>
            <p:ph type="body" idx="1"/>
          </p:nvPr>
        </p:nvSpPr>
        <p:spPr/>
        <p:txBody>
          <a:bodyPr/>
          <a:lstStyle/>
          <a:p>
            <a:r>
              <a:rPr lang="fr-FR" b="0" u="none" dirty="0"/>
              <a:t>CP - 31 et 29 </a:t>
            </a:r>
            <a:r>
              <a:rPr lang="fr-FR" dirty="0"/>
              <a:t>Corriger en demandant à plusieurs élèves leur procédure, la procédure majoritaire étant probablement le recours à la bande numérique. Indiquer aux élèves qu’ils vont apprendre à comparer d’autres nombres, mais sans la bande.</a:t>
            </a:r>
            <a:r>
              <a:rPr lang="fr-FR" b="0" u="none" dirty="0"/>
              <a:t> </a:t>
            </a:r>
          </a:p>
          <a:p>
            <a:r>
              <a:rPr lang="fr-FR" b="0" u="none" dirty="0"/>
              <a:t>48 et 37</a:t>
            </a:r>
          </a:p>
        </p:txBody>
      </p:sp>
      <p:sp>
        <p:nvSpPr>
          <p:cNvPr id="4" name="Espace réservé du numéro de diapositive 3">
            <a:extLst>
              <a:ext uri="{FF2B5EF4-FFF2-40B4-BE49-F238E27FC236}">
                <a16:creationId xmlns:a16="http://schemas.microsoft.com/office/drawing/2014/main" id="{5F66B418-6B18-B6D2-E8EE-A3FCB23A9ABD}"/>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39921354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DD5553-D16A-3FD4-81D3-EAE0C9D4B11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5D513FF-F906-F641-B650-49F4768A050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13346A7-8D63-D26D-2176-48247A60E9A8}"/>
              </a:ext>
            </a:extLst>
          </p:cNvPr>
          <p:cNvSpPr>
            <a:spLocks noGrp="1"/>
          </p:cNvSpPr>
          <p:nvPr>
            <p:ph type="body" idx="1"/>
          </p:nvPr>
        </p:nvSpPr>
        <p:spPr/>
        <p:txBody>
          <a:bodyPr/>
          <a:lstStyle/>
          <a:p>
            <a:r>
              <a:rPr lang="fr-FR" b="0" u="none" dirty="0"/>
              <a:t>CP - </a:t>
            </a:r>
            <a:r>
              <a:rPr lang="fr-FR" dirty="0"/>
              <a:t>Dire aux élèves: Même sans connaitre ces nombres, on peut les comparer. Expliciter : Comparer des nombres, c’est chercher lequel est le plus petit ou le plus grand. C’est chercher celui qui représente la plus petite ou la plus grande quantité. Je peux donc penser à la façon dont les nombres sont construits: dans le nombre 78, il y a 7 dizaines et 8 unités. Dans l’autre, il y a 8 dizaines et 2 unités. Je compare les dizaines (manipuler le matériel tout en expliquant). 7 dizaines, c’est moins que 8 dizaines, donc je peux écrire78 &lt; 82.</a:t>
            </a:r>
          </a:p>
          <a:p>
            <a:endParaRPr lang="fr-FR" b="0" u="none" dirty="0"/>
          </a:p>
          <a:p>
            <a:r>
              <a:rPr lang="fr-FR" dirty="0"/>
              <a:t>Vérifier que c’est clair pour tous en interrogeant quelques élèves sur des exemples: «12 … 28», «78 … 64». Poursuivre: Essayons avec deux autres nombres: 44 et 42. Je compare les dizaines: les deux nombres ont 4 dizaines. Ils ont le même nombre de dizaines, donc je compare les unités. D’un côté, j’en ai 4; de l’autre, j’en ai 2, donc 44 &gt; 42. Vérifier que c’est clair pour tous en interrogeant quelques élèves sur des exemples: «29 … 28», «53 … 57».</a:t>
            </a:r>
            <a:endParaRPr lang="fr-FR" b="0" u="none" dirty="0"/>
          </a:p>
        </p:txBody>
      </p:sp>
      <p:sp>
        <p:nvSpPr>
          <p:cNvPr id="4" name="Espace réservé du numéro de diapositive 3">
            <a:extLst>
              <a:ext uri="{FF2B5EF4-FFF2-40B4-BE49-F238E27FC236}">
                <a16:creationId xmlns:a16="http://schemas.microsoft.com/office/drawing/2014/main" id="{17F0AF20-9272-909C-4870-3C24216EC043}"/>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35005066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5DF44-A8FE-482F-2E66-14680C7CB4A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D6B199A-CDE6-7F50-9A59-2CCC0A4F3EA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F9B51E9-B582-BD5F-B825-10AF07F89432}"/>
              </a:ext>
            </a:extLst>
          </p:cNvPr>
          <p:cNvSpPr>
            <a:spLocks noGrp="1"/>
          </p:cNvSpPr>
          <p:nvPr>
            <p:ph type="body" idx="1"/>
          </p:nvPr>
        </p:nvSpPr>
        <p:spPr/>
        <p:txBody>
          <a:bodyPr/>
          <a:lstStyle/>
          <a:p>
            <a:endParaRPr lang="fr-FR" b="0" u="none" dirty="0"/>
          </a:p>
        </p:txBody>
      </p:sp>
      <p:sp>
        <p:nvSpPr>
          <p:cNvPr id="4" name="Espace réservé du numéro de diapositive 3">
            <a:extLst>
              <a:ext uri="{FF2B5EF4-FFF2-40B4-BE49-F238E27FC236}">
                <a16:creationId xmlns:a16="http://schemas.microsoft.com/office/drawing/2014/main" id="{F69AA1A7-E5AB-1DFB-5E44-6791FEF5471B}"/>
              </a:ext>
            </a:extLst>
          </p:cNvPr>
          <p:cNvSpPr>
            <a:spLocks noGrp="1"/>
          </p:cNvSpPr>
          <p:nvPr>
            <p:ph type="sldNum" sz="quarter" idx="5"/>
          </p:nvPr>
        </p:nvSpPr>
        <p:spPr/>
        <p:txBody>
          <a:bodyPr/>
          <a:lstStyle/>
          <a:p>
            <a:fld id="{6346C204-3D0E-43E8-BBCD-7E99DCEB2462}" type="slidenum">
              <a:rPr lang="fr-FR" smtClean="0"/>
              <a:t>21</a:t>
            </a:fld>
            <a:endParaRPr lang="fr-FR"/>
          </a:p>
        </p:txBody>
      </p:sp>
    </p:spTree>
    <p:extLst>
      <p:ext uri="{BB962C8B-B14F-4D97-AF65-F5344CB8AC3E}">
        <p14:creationId xmlns:p14="http://schemas.microsoft.com/office/powerpoint/2010/main" val="9329661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B813E-1CFA-F04B-3C58-2F27DEC2D89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EC8E2D9-BC70-20E9-F95A-FC95DB72F45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1EDBB8B-71F4-B42F-7431-1310243DD598}"/>
              </a:ext>
            </a:extLst>
          </p:cNvPr>
          <p:cNvSpPr>
            <a:spLocks noGrp="1"/>
          </p:cNvSpPr>
          <p:nvPr>
            <p:ph type="body" idx="1"/>
          </p:nvPr>
        </p:nvSpPr>
        <p:spPr/>
        <p:txBody>
          <a:bodyPr/>
          <a:lstStyle/>
          <a:p>
            <a:endParaRPr lang="fr-FR" b="0" u="none" dirty="0"/>
          </a:p>
        </p:txBody>
      </p:sp>
      <p:sp>
        <p:nvSpPr>
          <p:cNvPr id="4" name="Espace réservé du numéro de diapositive 3">
            <a:extLst>
              <a:ext uri="{FF2B5EF4-FFF2-40B4-BE49-F238E27FC236}">
                <a16:creationId xmlns:a16="http://schemas.microsoft.com/office/drawing/2014/main" id="{6B8C4650-43F8-99E0-73FF-C82106B16504}"/>
              </a:ext>
            </a:extLst>
          </p:cNvPr>
          <p:cNvSpPr>
            <a:spLocks noGrp="1"/>
          </p:cNvSpPr>
          <p:nvPr>
            <p:ph type="sldNum" sz="quarter" idx="5"/>
          </p:nvPr>
        </p:nvSpPr>
        <p:spPr/>
        <p:txBody>
          <a:bodyPr/>
          <a:lstStyle/>
          <a:p>
            <a:fld id="{6346C204-3D0E-43E8-BBCD-7E99DCEB2462}" type="slidenum">
              <a:rPr lang="fr-FR" smtClean="0"/>
              <a:t>22</a:t>
            </a:fld>
            <a:endParaRPr lang="fr-FR"/>
          </a:p>
        </p:txBody>
      </p:sp>
    </p:spTree>
    <p:extLst>
      <p:ext uri="{BB962C8B-B14F-4D97-AF65-F5344CB8AC3E}">
        <p14:creationId xmlns:p14="http://schemas.microsoft.com/office/powerpoint/2010/main" val="33335387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862DF-05B0-D221-7786-2E716E75B4E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DB0E166-F865-87CB-98D4-1FC635360E5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C46FEC4-94F1-1313-1E0C-1AF9C8153947}"/>
              </a:ext>
            </a:extLst>
          </p:cNvPr>
          <p:cNvSpPr>
            <a:spLocks noGrp="1"/>
          </p:cNvSpPr>
          <p:nvPr>
            <p:ph type="body" idx="1"/>
          </p:nvPr>
        </p:nvSpPr>
        <p:spPr/>
        <p:txBody>
          <a:bodyPr/>
          <a:lstStyle/>
          <a:p>
            <a:endParaRPr lang="fr-FR" b="0" u="none" dirty="0"/>
          </a:p>
        </p:txBody>
      </p:sp>
      <p:sp>
        <p:nvSpPr>
          <p:cNvPr id="4" name="Espace réservé du numéro de diapositive 3">
            <a:extLst>
              <a:ext uri="{FF2B5EF4-FFF2-40B4-BE49-F238E27FC236}">
                <a16:creationId xmlns:a16="http://schemas.microsoft.com/office/drawing/2014/main" id="{11B52621-37D7-0139-A488-7DD96B386173}"/>
              </a:ext>
            </a:extLst>
          </p:cNvPr>
          <p:cNvSpPr>
            <a:spLocks noGrp="1"/>
          </p:cNvSpPr>
          <p:nvPr>
            <p:ph type="sldNum" sz="quarter" idx="5"/>
          </p:nvPr>
        </p:nvSpPr>
        <p:spPr/>
        <p:txBody>
          <a:bodyPr/>
          <a:lstStyle/>
          <a:p>
            <a:fld id="{6346C204-3D0E-43E8-BBCD-7E99DCEB2462}" type="slidenum">
              <a:rPr lang="fr-FR" smtClean="0"/>
              <a:t>23</a:t>
            </a:fld>
            <a:endParaRPr lang="fr-FR"/>
          </a:p>
        </p:txBody>
      </p:sp>
    </p:spTree>
    <p:extLst>
      <p:ext uri="{BB962C8B-B14F-4D97-AF65-F5344CB8AC3E}">
        <p14:creationId xmlns:p14="http://schemas.microsoft.com/office/powerpoint/2010/main" val="3495952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D3C077-31FD-4F78-6564-A14240121B3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B355E50-3289-8448-4441-AF7EC88C28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0AD0F7F-1D3F-EA6D-6EE4-537DA995560C}"/>
              </a:ext>
            </a:extLst>
          </p:cNvPr>
          <p:cNvSpPr>
            <a:spLocks noGrp="1"/>
          </p:cNvSpPr>
          <p:nvPr>
            <p:ph type="body" idx="1"/>
          </p:nvPr>
        </p:nvSpPr>
        <p:spPr/>
        <p:txBody>
          <a:bodyPr/>
          <a:lstStyle/>
          <a:p>
            <a:r>
              <a:rPr lang="fr-FR" dirty="0"/>
              <a:t>CP – Énoncer : 5 dizaines et 2 unités. Les élèves écrivent à l’ardoise le nombre sous sa forme chiffrée (52), puis en lettres (cinquante-deux). Corriger en écrivant le nombre dans un tableau D/U. Recommencer avec les formulations suivantes : 2 unités et 1 dizaine, 4 dizaines et 3 unités, 7 unités et 5 dizaines, 3 dizaines et 6 unités.</a:t>
            </a:r>
          </a:p>
          <a:p>
            <a:r>
              <a:rPr lang="fr-FR" dirty="0"/>
              <a:t>CE1 – Énoncer : 5 centaines et 12 unités. Les élèves écrivent à l’ardoise le nombre sous sa forme chiffrée (62), puis en lettres (soixante-deux). Corriger en l’écrivant dans un tableau D/U. Recommencer avec les formulations suivantes : 5 unités et 43 dizaines, 3 centaines et 72 unités, 9 unités et 8 centaines, 68 dizaines.</a:t>
            </a:r>
          </a:p>
        </p:txBody>
      </p:sp>
      <p:sp>
        <p:nvSpPr>
          <p:cNvPr id="4" name="Espace réservé du numéro de diapositive 3">
            <a:extLst>
              <a:ext uri="{FF2B5EF4-FFF2-40B4-BE49-F238E27FC236}">
                <a16:creationId xmlns:a16="http://schemas.microsoft.com/office/drawing/2014/main" id="{9C259168-C415-9E65-5214-EBB543273378}"/>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37596067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FAEE0-078D-DEDE-FA4F-74F50FEEC8C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FEB8800-E66B-0FA6-8954-80CA4996AFF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0DE7C1F-2EDD-3FA6-A520-6ED3FEF7BCD8}"/>
              </a:ext>
            </a:extLst>
          </p:cNvPr>
          <p:cNvSpPr>
            <a:spLocks noGrp="1"/>
          </p:cNvSpPr>
          <p:nvPr>
            <p:ph type="body" idx="1"/>
          </p:nvPr>
        </p:nvSpPr>
        <p:spPr/>
        <p:txBody>
          <a:bodyPr/>
          <a:lstStyle/>
          <a:p>
            <a:endParaRPr lang="fr-FR" b="0" u="none" dirty="0"/>
          </a:p>
        </p:txBody>
      </p:sp>
      <p:sp>
        <p:nvSpPr>
          <p:cNvPr id="4" name="Espace réservé du numéro de diapositive 3">
            <a:extLst>
              <a:ext uri="{FF2B5EF4-FFF2-40B4-BE49-F238E27FC236}">
                <a16:creationId xmlns:a16="http://schemas.microsoft.com/office/drawing/2014/main" id="{05D10646-CA11-349D-FC57-47329D459853}"/>
              </a:ext>
            </a:extLst>
          </p:cNvPr>
          <p:cNvSpPr>
            <a:spLocks noGrp="1"/>
          </p:cNvSpPr>
          <p:nvPr>
            <p:ph type="sldNum" sz="quarter" idx="5"/>
          </p:nvPr>
        </p:nvSpPr>
        <p:spPr/>
        <p:txBody>
          <a:bodyPr/>
          <a:lstStyle/>
          <a:p>
            <a:fld id="{6346C204-3D0E-43E8-BBCD-7E99DCEB2462}" type="slidenum">
              <a:rPr lang="fr-FR" smtClean="0"/>
              <a:t>24</a:t>
            </a:fld>
            <a:endParaRPr lang="fr-FR"/>
          </a:p>
        </p:txBody>
      </p:sp>
    </p:spTree>
    <p:extLst>
      <p:ext uri="{BB962C8B-B14F-4D97-AF65-F5344CB8AC3E}">
        <p14:creationId xmlns:p14="http://schemas.microsoft.com/office/powerpoint/2010/main" val="875432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65EB5-D856-D744-A1BA-DD8FAC1F38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DBFBFD-1B61-ACD2-A880-EC7CA12B37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E6C63F3-42CA-0228-870F-54ABA3E37C3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336E15E-79E6-C36E-6F00-4AAA3E31245B}"/>
              </a:ext>
            </a:extLst>
          </p:cNvPr>
          <p:cNvSpPr>
            <a:spLocks noGrp="1"/>
          </p:cNvSpPr>
          <p:nvPr>
            <p:ph type="sldNum" sz="quarter" idx="5"/>
          </p:nvPr>
        </p:nvSpPr>
        <p:spPr/>
        <p:txBody>
          <a:bodyPr/>
          <a:lstStyle/>
          <a:p>
            <a:fld id="{6346C204-3D0E-43E8-BBCD-7E99DCEB2462}" type="slidenum">
              <a:rPr lang="fr-FR" smtClean="0"/>
              <a:t>5</a:t>
            </a:fld>
            <a:endParaRPr lang="fr-FR"/>
          </a:p>
        </p:txBody>
      </p:sp>
    </p:spTree>
    <p:extLst>
      <p:ext uri="{BB962C8B-B14F-4D97-AF65-F5344CB8AC3E}">
        <p14:creationId xmlns:p14="http://schemas.microsoft.com/office/powerpoint/2010/main" val="2974732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652BEB-D11C-D1D0-D043-D429B1B9DB6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A614944-EF36-CBA8-7CC7-BBAF7AEDC55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25A4E7E-6F77-75AC-E266-D1520739E4E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0CCB69F-7D8F-122B-6DBD-492B542289E4}"/>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2807797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4D44F9-C17A-9FED-B8B2-CAB7EBF8040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3A50E66-E086-8E0F-319A-DA182AE42E4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4E7F64C-B306-1B43-B360-2126E36E6E7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C89CCF7-9866-86A3-538A-D9DDAB0147BF}"/>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1311058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818BB4-0C41-B7E2-3829-7403E234771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242756C-71B7-7A27-7544-C4DC82F3F9E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6E39621-3407-2264-8D5F-0E0B4897C9F9}"/>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28A9B5F-253B-3586-11C0-F0714775EF24}"/>
              </a:ext>
            </a:extLst>
          </p:cNvPr>
          <p:cNvSpPr>
            <a:spLocks noGrp="1"/>
          </p:cNvSpPr>
          <p:nvPr>
            <p:ph type="sldNum" sz="quarter" idx="5"/>
          </p:nvPr>
        </p:nvSpPr>
        <p:spPr/>
        <p:txBody>
          <a:bodyPr/>
          <a:lstStyle/>
          <a:p>
            <a:fld id="{6346C204-3D0E-43E8-BBCD-7E99DCEB2462}" type="slidenum">
              <a:rPr lang="fr-FR" smtClean="0"/>
              <a:t>8</a:t>
            </a:fld>
            <a:endParaRPr lang="fr-FR"/>
          </a:p>
        </p:txBody>
      </p:sp>
    </p:spTree>
    <p:extLst>
      <p:ext uri="{BB962C8B-B14F-4D97-AF65-F5344CB8AC3E}">
        <p14:creationId xmlns:p14="http://schemas.microsoft.com/office/powerpoint/2010/main" val="3095155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FB847-7957-139F-35DE-94FD4F5F515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7FF4BF1-784D-2C26-9A0F-79E13401D6C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6A56D7F-420A-3FE2-989A-0392A77BDF47}"/>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285E609-02C7-1B40-B195-F44FC934D812}"/>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4247365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3CF548-4BB7-0782-DB16-D5E20B81C3E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3C694A9-85A3-6814-8A5D-0E278568DD1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785B77E-5079-BB61-07FA-B5B83B9E77F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3627B96-C1EF-7DD0-EAB7-9926318B9439}"/>
              </a:ext>
            </a:extLst>
          </p:cNvPr>
          <p:cNvSpPr>
            <a:spLocks noGrp="1"/>
          </p:cNvSpPr>
          <p:nvPr>
            <p:ph type="sldNum" sz="quarter" idx="5"/>
          </p:nvPr>
        </p:nvSpPr>
        <p:spPr/>
        <p:txBody>
          <a:bodyPr/>
          <a:lstStyle/>
          <a:p>
            <a:fld id="{6346C204-3D0E-43E8-BBCD-7E99DCEB2462}" type="slidenum">
              <a:rPr lang="fr-FR" smtClean="0"/>
              <a:t>10</a:t>
            </a:fld>
            <a:endParaRPr lang="fr-FR"/>
          </a:p>
        </p:txBody>
      </p:sp>
    </p:spTree>
    <p:extLst>
      <p:ext uri="{BB962C8B-B14F-4D97-AF65-F5344CB8AC3E}">
        <p14:creationId xmlns:p14="http://schemas.microsoft.com/office/powerpoint/2010/main" val="640268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A3DC3-1A81-6670-10D6-C6152F4F637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ED82314-DFE1-CDF8-ACC9-FBA9A187A9A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E5B81D1-21D3-EB7D-FF05-75643A689B6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723CD8F1-644A-4E0C-BD43-537C1AA36D6A}"/>
              </a:ext>
            </a:extLst>
          </p:cNvPr>
          <p:cNvSpPr>
            <a:spLocks noGrp="1"/>
          </p:cNvSpPr>
          <p:nvPr>
            <p:ph type="sldNum" sz="quarter" idx="5"/>
          </p:nvPr>
        </p:nvSpPr>
        <p:spPr/>
        <p:txBody>
          <a:bodyPr/>
          <a:lstStyle/>
          <a:p>
            <a:fld id="{6346C204-3D0E-43E8-BBCD-7E99DCEB2462}" type="slidenum">
              <a:rPr lang="fr-FR" smtClean="0"/>
              <a:t>11</a:t>
            </a:fld>
            <a:endParaRPr lang="fr-FR"/>
          </a:p>
        </p:txBody>
      </p:sp>
    </p:spTree>
    <p:extLst>
      <p:ext uri="{BB962C8B-B14F-4D97-AF65-F5344CB8AC3E}">
        <p14:creationId xmlns:p14="http://schemas.microsoft.com/office/powerpoint/2010/main" val="644096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énoncé 1/2">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4882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2.png"/><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2</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46</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5AB835-47C7-8D9A-B6B0-00AF99CFBAE5}"/>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3D76C78E-E378-88E8-6125-8C5221F2525B}"/>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9445EF1D-7A7F-AE0A-BD09-2D17FCA0C705}"/>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BFD02519-E92F-A3A0-D022-D49A597CB15A}"/>
              </a:ext>
            </a:extLst>
          </p:cNvPr>
          <p:cNvSpPr txBox="1"/>
          <p:nvPr/>
        </p:nvSpPr>
        <p:spPr>
          <a:xfrm>
            <a:off x="1025842" y="2844225"/>
            <a:ext cx="4666040" cy="584775"/>
          </a:xfrm>
          <a:prstGeom prst="rect">
            <a:avLst/>
          </a:prstGeom>
          <a:noFill/>
        </p:spPr>
        <p:txBody>
          <a:bodyPr wrap="square" rtlCol="0">
            <a:spAutoFit/>
          </a:bodyPr>
          <a:lstStyle/>
          <a:p>
            <a:r>
              <a:rPr lang="fr-FR" sz="3200" dirty="0">
                <a:sym typeface="Webdings" panose="05030102010509060703" pitchFamily="18" charset="2"/>
              </a:rPr>
              <a:t>Quel est le double de </a:t>
            </a:r>
            <a:r>
              <a:rPr lang="fr-FR" sz="2800" b="1" dirty="0">
                <a:latin typeface="BelleAllureCE" panose="02000803000000000000" pitchFamily="50" charset="0"/>
                <a:sym typeface="Webdings" panose="05030102010509060703" pitchFamily="18" charset="2"/>
              </a:rPr>
              <a:t>10</a:t>
            </a:r>
            <a:r>
              <a:rPr lang="fr-FR" sz="3200" dirty="0">
                <a:sym typeface="Webdings" panose="05030102010509060703" pitchFamily="18" charset="2"/>
              </a:rPr>
              <a:t> ? </a:t>
            </a:r>
            <a:endParaRPr lang="fr-FR" sz="3600" b="1" dirty="0">
              <a:solidFill>
                <a:srgbClr val="0070C0"/>
              </a:solidFill>
            </a:endParaRPr>
          </a:p>
        </p:txBody>
      </p:sp>
      <p:sp>
        <p:nvSpPr>
          <p:cNvPr id="2" name="ZoneTexte 1">
            <a:extLst>
              <a:ext uri="{FF2B5EF4-FFF2-40B4-BE49-F238E27FC236}">
                <a16:creationId xmlns:a16="http://schemas.microsoft.com/office/drawing/2014/main" id="{D3BC2564-0C82-3D0F-B3C4-62B12185795F}"/>
              </a:ext>
            </a:extLst>
          </p:cNvPr>
          <p:cNvSpPr txBox="1"/>
          <p:nvPr/>
        </p:nvSpPr>
        <p:spPr>
          <a:xfrm>
            <a:off x="6743115" y="2844225"/>
            <a:ext cx="4620102" cy="584775"/>
          </a:xfrm>
          <a:prstGeom prst="rect">
            <a:avLst/>
          </a:prstGeom>
          <a:noFill/>
        </p:spPr>
        <p:txBody>
          <a:bodyPr wrap="square" rtlCol="0">
            <a:spAutoFit/>
          </a:bodyPr>
          <a:lstStyle/>
          <a:p>
            <a:r>
              <a:rPr lang="fr-FR" sz="3200" dirty="0">
                <a:sym typeface="Webdings" panose="05030102010509060703" pitchFamily="18" charset="2"/>
              </a:rPr>
              <a:t>Quel est le double de </a:t>
            </a:r>
            <a:r>
              <a:rPr lang="fr-FR" sz="2800" b="1" dirty="0">
                <a:latin typeface="BelleAllureCE" panose="02000803000000000000" pitchFamily="50" charset="0"/>
                <a:sym typeface="Webdings" panose="05030102010509060703" pitchFamily="18" charset="2"/>
              </a:rPr>
              <a:t>24</a:t>
            </a:r>
            <a:r>
              <a:rPr lang="fr-FR" sz="3200" dirty="0">
                <a:sym typeface="Webdings" panose="05030102010509060703" pitchFamily="18" charset="2"/>
              </a:rPr>
              <a:t> ? </a:t>
            </a:r>
            <a:endParaRPr lang="fr-FR" sz="3600" b="1" dirty="0">
              <a:solidFill>
                <a:srgbClr val="0070C0"/>
              </a:solidFill>
            </a:endParaRPr>
          </a:p>
        </p:txBody>
      </p:sp>
      <p:pic>
        <p:nvPicPr>
          <p:cNvPr id="6" name="Image 5">
            <a:extLst>
              <a:ext uri="{FF2B5EF4-FFF2-40B4-BE49-F238E27FC236}">
                <a16:creationId xmlns:a16="http://schemas.microsoft.com/office/drawing/2014/main" id="{EC693285-0604-868A-C437-49F675D4EAF4}"/>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Tree>
    <p:extLst>
      <p:ext uri="{BB962C8B-B14F-4D97-AF65-F5344CB8AC3E}">
        <p14:creationId xmlns:p14="http://schemas.microsoft.com/office/powerpoint/2010/main" val="222998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398E9-F36D-9B71-2C49-A087EC15D986}"/>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D8605C27-7774-E60A-97CE-333A5B97B9E3}"/>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8" name="ZoneTexte 7">
            <a:extLst>
              <a:ext uri="{FF2B5EF4-FFF2-40B4-BE49-F238E27FC236}">
                <a16:creationId xmlns:a16="http://schemas.microsoft.com/office/drawing/2014/main" id="{C27A106D-8224-5F73-1003-FFB533C01637}"/>
              </a:ext>
            </a:extLst>
          </p:cNvPr>
          <p:cNvSpPr txBox="1"/>
          <p:nvPr/>
        </p:nvSpPr>
        <p:spPr>
          <a:xfrm>
            <a:off x="2162692" y="959544"/>
            <a:ext cx="2148967" cy="584775"/>
          </a:xfrm>
          <a:prstGeom prst="rect">
            <a:avLst/>
          </a:prstGeom>
          <a:noFill/>
        </p:spPr>
        <p:txBody>
          <a:bodyPr wrap="square" rtlCol="0">
            <a:spAutoFit/>
          </a:bodyPr>
          <a:lstStyle/>
          <a:p>
            <a:r>
              <a:rPr lang="fr-FR" sz="3200" u="sng" dirty="0"/>
              <a:t>Rappel</a:t>
            </a:r>
            <a:endParaRPr lang="fr-FR" sz="3600" b="1" u="sng" dirty="0">
              <a:solidFill>
                <a:srgbClr val="0070C0"/>
              </a:solidFill>
            </a:endParaRPr>
          </a:p>
        </p:txBody>
      </p:sp>
      <p:sp>
        <p:nvSpPr>
          <p:cNvPr id="2" name="ZoneTexte 1">
            <a:extLst>
              <a:ext uri="{FF2B5EF4-FFF2-40B4-BE49-F238E27FC236}">
                <a16:creationId xmlns:a16="http://schemas.microsoft.com/office/drawing/2014/main" id="{0701C93F-C4B8-1B6C-0DBA-13B398E2AEA8}"/>
              </a:ext>
            </a:extLst>
          </p:cNvPr>
          <p:cNvSpPr txBox="1"/>
          <p:nvPr/>
        </p:nvSpPr>
        <p:spPr>
          <a:xfrm>
            <a:off x="4674742" y="2763748"/>
            <a:ext cx="4457246" cy="584775"/>
          </a:xfrm>
          <a:prstGeom prst="rect">
            <a:avLst/>
          </a:prstGeom>
          <a:noFill/>
        </p:spPr>
        <p:txBody>
          <a:bodyPr wrap="none" rtlCol="0">
            <a:spAutoFit/>
          </a:bodyPr>
          <a:lstStyle/>
          <a:p>
            <a:r>
              <a:rPr lang="fr-FR" sz="3200" dirty="0"/>
              <a:t>Qu’est-ce qu’une moitié ?</a:t>
            </a:r>
          </a:p>
        </p:txBody>
      </p:sp>
      <p:pic>
        <p:nvPicPr>
          <p:cNvPr id="4" name="Image 3">
            <a:extLst>
              <a:ext uri="{FF2B5EF4-FFF2-40B4-BE49-F238E27FC236}">
                <a16:creationId xmlns:a16="http://schemas.microsoft.com/office/drawing/2014/main" id="{8C3A8C19-9BD5-DE2F-55AA-246B210719D5}"/>
              </a:ext>
            </a:extLst>
          </p:cNvPr>
          <p:cNvPicPr>
            <a:picLocks noChangeAspect="1"/>
          </p:cNvPicPr>
          <p:nvPr/>
        </p:nvPicPr>
        <p:blipFill>
          <a:blip r:embed="rId3"/>
          <a:stretch>
            <a:fillRect/>
          </a:stretch>
        </p:blipFill>
        <p:spPr>
          <a:xfrm>
            <a:off x="5617202" y="77522"/>
            <a:ext cx="957596" cy="1174409"/>
          </a:xfrm>
          <a:prstGeom prst="rect">
            <a:avLst/>
          </a:prstGeom>
        </p:spPr>
      </p:pic>
    </p:spTree>
    <p:extLst>
      <p:ext uri="{BB962C8B-B14F-4D97-AF65-F5344CB8AC3E}">
        <p14:creationId xmlns:p14="http://schemas.microsoft.com/office/powerpoint/2010/main" val="3649985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0AB36F-A192-27FA-0026-B69C812446FF}"/>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C238522-52CD-AA41-38C0-6087DCB04862}"/>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51DA053D-C1B3-E865-0982-04AE50A81F78}"/>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F95F3DE5-FE8A-9E7D-962E-F5F02380AEEE}"/>
              </a:ext>
            </a:extLst>
          </p:cNvPr>
          <p:cNvSpPr txBox="1"/>
          <p:nvPr/>
        </p:nvSpPr>
        <p:spPr>
          <a:xfrm>
            <a:off x="1025842" y="2844225"/>
            <a:ext cx="4423043" cy="584775"/>
          </a:xfrm>
          <a:prstGeom prst="rect">
            <a:avLst/>
          </a:prstGeom>
          <a:noFill/>
        </p:spPr>
        <p:txBody>
          <a:bodyPr wrap="square" rtlCol="0">
            <a:spAutoFit/>
          </a:bodyPr>
          <a:lstStyle/>
          <a:p>
            <a:r>
              <a:rPr lang="fr-FR" sz="3200" dirty="0">
                <a:sym typeface="Webdings" panose="05030102010509060703" pitchFamily="18" charset="2"/>
              </a:rPr>
              <a:t>Quel est la moitié de </a:t>
            </a:r>
            <a:r>
              <a:rPr lang="fr-FR" sz="2800" b="1" dirty="0">
                <a:latin typeface="BelleAllureCE" panose="02000803000000000000" pitchFamily="50" charset="0"/>
                <a:sym typeface="Webdings" panose="05030102010509060703" pitchFamily="18" charset="2"/>
              </a:rPr>
              <a:t>4</a:t>
            </a:r>
            <a:r>
              <a:rPr lang="fr-FR" sz="3200" dirty="0">
                <a:sym typeface="Webdings" panose="05030102010509060703" pitchFamily="18" charset="2"/>
              </a:rPr>
              <a:t> ? </a:t>
            </a:r>
            <a:endParaRPr lang="fr-FR" sz="3600" b="1" dirty="0">
              <a:solidFill>
                <a:srgbClr val="0070C0"/>
              </a:solidFill>
            </a:endParaRPr>
          </a:p>
        </p:txBody>
      </p:sp>
      <p:sp>
        <p:nvSpPr>
          <p:cNvPr id="2" name="ZoneTexte 1">
            <a:extLst>
              <a:ext uri="{FF2B5EF4-FFF2-40B4-BE49-F238E27FC236}">
                <a16:creationId xmlns:a16="http://schemas.microsoft.com/office/drawing/2014/main" id="{C4BC6C9C-79C2-8C83-02A8-2CE77F755C22}"/>
              </a:ext>
            </a:extLst>
          </p:cNvPr>
          <p:cNvSpPr txBox="1"/>
          <p:nvPr/>
        </p:nvSpPr>
        <p:spPr>
          <a:xfrm>
            <a:off x="6743115" y="2844225"/>
            <a:ext cx="4620102" cy="584775"/>
          </a:xfrm>
          <a:prstGeom prst="rect">
            <a:avLst/>
          </a:prstGeom>
          <a:noFill/>
        </p:spPr>
        <p:txBody>
          <a:bodyPr wrap="square" rtlCol="0">
            <a:spAutoFit/>
          </a:bodyPr>
          <a:lstStyle/>
          <a:p>
            <a:r>
              <a:rPr lang="fr-FR" sz="3200" dirty="0">
                <a:sym typeface="Webdings" panose="05030102010509060703" pitchFamily="18" charset="2"/>
              </a:rPr>
              <a:t>Quel est la moitié de </a:t>
            </a:r>
            <a:r>
              <a:rPr lang="fr-FR" sz="2800" b="1" dirty="0">
                <a:latin typeface="BelleAllureCE" panose="02000803000000000000" pitchFamily="50" charset="0"/>
                <a:sym typeface="Webdings" panose="05030102010509060703" pitchFamily="18" charset="2"/>
              </a:rPr>
              <a:t>16</a:t>
            </a:r>
            <a:r>
              <a:rPr lang="fr-FR" sz="3200" dirty="0">
                <a:sym typeface="Webdings" panose="05030102010509060703" pitchFamily="18" charset="2"/>
              </a:rPr>
              <a:t> ? </a:t>
            </a:r>
            <a:endParaRPr lang="fr-FR" sz="3600" b="1" dirty="0">
              <a:solidFill>
                <a:srgbClr val="0070C0"/>
              </a:solidFill>
            </a:endParaRPr>
          </a:p>
        </p:txBody>
      </p:sp>
      <p:pic>
        <p:nvPicPr>
          <p:cNvPr id="6" name="Image 5">
            <a:extLst>
              <a:ext uri="{FF2B5EF4-FFF2-40B4-BE49-F238E27FC236}">
                <a16:creationId xmlns:a16="http://schemas.microsoft.com/office/drawing/2014/main" id="{FFC15F4C-2A81-9455-E3C0-ED3227BF572D}"/>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Tree>
    <p:extLst>
      <p:ext uri="{BB962C8B-B14F-4D97-AF65-F5344CB8AC3E}">
        <p14:creationId xmlns:p14="http://schemas.microsoft.com/office/powerpoint/2010/main" val="1527288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58CC17-CA5E-FC93-7ACF-9DC45AD9197C}"/>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EF226B2A-6967-897C-369D-1EF34A7CBF6C}"/>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FDDA551C-FDC0-3A41-7BAF-82D70792ECAF}"/>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763BC3FF-77A5-3680-BCC3-07D04B2E952D}"/>
              </a:ext>
            </a:extLst>
          </p:cNvPr>
          <p:cNvSpPr txBox="1"/>
          <p:nvPr/>
        </p:nvSpPr>
        <p:spPr>
          <a:xfrm>
            <a:off x="1025842" y="2844225"/>
            <a:ext cx="4423043" cy="584775"/>
          </a:xfrm>
          <a:prstGeom prst="rect">
            <a:avLst/>
          </a:prstGeom>
          <a:noFill/>
        </p:spPr>
        <p:txBody>
          <a:bodyPr wrap="square" rtlCol="0">
            <a:spAutoFit/>
          </a:bodyPr>
          <a:lstStyle/>
          <a:p>
            <a:r>
              <a:rPr lang="fr-FR" sz="3200" dirty="0">
                <a:sym typeface="Webdings" panose="05030102010509060703" pitchFamily="18" charset="2"/>
              </a:rPr>
              <a:t>Quel est la moitié de </a:t>
            </a:r>
            <a:r>
              <a:rPr lang="fr-FR" sz="2800" b="1" dirty="0">
                <a:latin typeface="BelleAllureCE" panose="02000803000000000000" pitchFamily="50" charset="0"/>
                <a:sym typeface="Webdings" panose="05030102010509060703" pitchFamily="18" charset="2"/>
              </a:rPr>
              <a:t>6</a:t>
            </a:r>
            <a:r>
              <a:rPr lang="fr-FR" sz="3200" dirty="0">
                <a:sym typeface="Webdings" panose="05030102010509060703" pitchFamily="18" charset="2"/>
              </a:rPr>
              <a:t> ? </a:t>
            </a:r>
            <a:endParaRPr lang="fr-FR" sz="3600" b="1" dirty="0">
              <a:solidFill>
                <a:srgbClr val="0070C0"/>
              </a:solidFill>
            </a:endParaRPr>
          </a:p>
        </p:txBody>
      </p:sp>
      <p:sp>
        <p:nvSpPr>
          <p:cNvPr id="2" name="ZoneTexte 1">
            <a:extLst>
              <a:ext uri="{FF2B5EF4-FFF2-40B4-BE49-F238E27FC236}">
                <a16:creationId xmlns:a16="http://schemas.microsoft.com/office/drawing/2014/main" id="{EC69E51E-C692-FC7A-F18A-DC7238B83A28}"/>
              </a:ext>
            </a:extLst>
          </p:cNvPr>
          <p:cNvSpPr txBox="1"/>
          <p:nvPr/>
        </p:nvSpPr>
        <p:spPr>
          <a:xfrm>
            <a:off x="6743115" y="2844225"/>
            <a:ext cx="4620102" cy="584775"/>
          </a:xfrm>
          <a:prstGeom prst="rect">
            <a:avLst/>
          </a:prstGeom>
          <a:noFill/>
        </p:spPr>
        <p:txBody>
          <a:bodyPr wrap="square" rtlCol="0">
            <a:spAutoFit/>
          </a:bodyPr>
          <a:lstStyle/>
          <a:p>
            <a:r>
              <a:rPr lang="fr-FR" sz="3200" dirty="0">
                <a:sym typeface="Webdings" panose="05030102010509060703" pitchFamily="18" charset="2"/>
              </a:rPr>
              <a:t>Quel est la moitié de </a:t>
            </a:r>
            <a:r>
              <a:rPr lang="fr-FR" sz="2800" b="1" dirty="0">
                <a:latin typeface="BelleAllureCE" panose="02000803000000000000" pitchFamily="50" charset="0"/>
                <a:sym typeface="Webdings" panose="05030102010509060703" pitchFamily="18" charset="2"/>
              </a:rPr>
              <a:t>22</a:t>
            </a:r>
            <a:r>
              <a:rPr lang="fr-FR" sz="3200" dirty="0">
                <a:sym typeface="Webdings" panose="05030102010509060703" pitchFamily="18" charset="2"/>
              </a:rPr>
              <a:t> ? </a:t>
            </a:r>
            <a:endParaRPr lang="fr-FR" sz="3600" b="1" dirty="0">
              <a:solidFill>
                <a:srgbClr val="0070C0"/>
              </a:solidFill>
            </a:endParaRPr>
          </a:p>
        </p:txBody>
      </p:sp>
      <p:pic>
        <p:nvPicPr>
          <p:cNvPr id="6" name="Image 5">
            <a:extLst>
              <a:ext uri="{FF2B5EF4-FFF2-40B4-BE49-F238E27FC236}">
                <a16:creationId xmlns:a16="http://schemas.microsoft.com/office/drawing/2014/main" id="{4592CDE8-295A-F35A-803C-F54F4CF2FFA1}"/>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Tree>
    <p:extLst>
      <p:ext uri="{BB962C8B-B14F-4D97-AF65-F5344CB8AC3E}">
        <p14:creationId xmlns:p14="http://schemas.microsoft.com/office/powerpoint/2010/main" val="542216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FC3A76-BC2B-8A9F-163F-18F507BC91E8}"/>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18EBE329-4556-3FD8-38AA-9CC734399596}"/>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698E08CF-4BF0-1747-8624-5FA863D62BC4}"/>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7D49D867-2780-7DBC-9940-607E72993F4D}"/>
              </a:ext>
            </a:extLst>
          </p:cNvPr>
          <p:cNvSpPr txBox="1"/>
          <p:nvPr/>
        </p:nvSpPr>
        <p:spPr>
          <a:xfrm>
            <a:off x="1025842" y="2844225"/>
            <a:ext cx="4423043" cy="584775"/>
          </a:xfrm>
          <a:prstGeom prst="rect">
            <a:avLst/>
          </a:prstGeom>
          <a:noFill/>
        </p:spPr>
        <p:txBody>
          <a:bodyPr wrap="square" rtlCol="0">
            <a:spAutoFit/>
          </a:bodyPr>
          <a:lstStyle/>
          <a:p>
            <a:r>
              <a:rPr lang="fr-FR" sz="3200" dirty="0">
                <a:sym typeface="Webdings" panose="05030102010509060703" pitchFamily="18" charset="2"/>
              </a:rPr>
              <a:t>Quel est la moitié de </a:t>
            </a:r>
            <a:r>
              <a:rPr lang="fr-FR" sz="2800" b="1" dirty="0">
                <a:latin typeface="BelleAllureCE" panose="02000803000000000000" pitchFamily="50" charset="0"/>
                <a:sym typeface="Webdings" panose="05030102010509060703" pitchFamily="18" charset="2"/>
              </a:rPr>
              <a:t>2</a:t>
            </a:r>
            <a:r>
              <a:rPr lang="fr-FR" sz="3200" dirty="0">
                <a:sym typeface="Webdings" panose="05030102010509060703" pitchFamily="18" charset="2"/>
              </a:rPr>
              <a:t> ? </a:t>
            </a:r>
            <a:endParaRPr lang="fr-FR" sz="3600" b="1" dirty="0">
              <a:solidFill>
                <a:srgbClr val="0070C0"/>
              </a:solidFill>
            </a:endParaRPr>
          </a:p>
        </p:txBody>
      </p:sp>
      <p:sp>
        <p:nvSpPr>
          <p:cNvPr id="2" name="ZoneTexte 1">
            <a:extLst>
              <a:ext uri="{FF2B5EF4-FFF2-40B4-BE49-F238E27FC236}">
                <a16:creationId xmlns:a16="http://schemas.microsoft.com/office/drawing/2014/main" id="{AC7CB608-AA32-9640-72D8-6BC1FE9949CD}"/>
              </a:ext>
            </a:extLst>
          </p:cNvPr>
          <p:cNvSpPr txBox="1"/>
          <p:nvPr/>
        </p:nvSpPr>
        <p:spPr>
          <a:xfrm>
            <a:off x="6743115" y="2844225"/>
            <a:ext cx="4620102" cy="584775"/>
          </a:xfrm>
          <a:prstGeom prst="rect">
            <a:avLst/>
          </a:prstGeom>
          <a:noFill/>
        </p:spPr>
        <p:txBody>
          <a:bodyPr wrap="square" rtlCol="0">
            <a:spAutoFit/>
          </a:bodyPr>
          <a:lstStyle/>
          <a:p>
            <a:r>
              <a:rPr lang="fr-FR" sz="3200" dirty="0">
                <a:sym typeface="Webdings" panose="05030102010509060703" pitchFamily="18" charset="2"/>
              </a:rPr>
              <a:t>Quel est la moitié de </a:t>
            </a:r>
            <a:r>
              <a:rPr lang="fr-FR" sz="2800" b="1" dirty="0">
                <a:latin typeface="BelleAllureCE" panose="02000803000000000000" pitchFamily="50" charset="0"/>
                <a:sym typeface="Webdings" panose="05030102010509060703" pitchFamily="18" charset="2"/>
              </a:rPr>
              <a:t>30</a:t>
            </a:r>
            <a:r>
              <a:rPr lang="fr-FR" sz="3200" dirty="0">
                <a:sym typeface="Webdings" panose="05030102010509060703" pitchFamily="18" charset="2"/>
              </a:rPr>
              <a:t> ? </a:t>
            </a:r>
            <a:endParaRPr lang="fr-FR" sz="3600" b="1" dirty="0">
              <a:solidFill>
                <a:srgbClr val="0070C0"/>
              </a:solidFill>
            </a:endParaRPr>
          </a:p>
        </p:txBody>
      </p:sp>
      <p:pic>
        <p:nvPicPr>
          <p:cNvPr id="6" name="Image 5">
            <a:extLst>
              <a:ext uri="{FF2B5EF4-FFF2-40B4-BE49-F238E27FC236}">
                <a16:creationId xmlns:a16="http://schemas.microsoft.com/office/drawing/2014/main" id="{85CBBCC3-634D-1BC6-2324-F66DBC6A1CB4}"/>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Tree>
    <p:extLst>
      <p:ext uri="{BB962C8B-B14F-4D97-AF65-F5344CB8AC3E}">
        <p14:creationId xmlns:p14="http://schemas.microsoft.com/office/powerpoint/2010/main" val="1573994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a:solidFill>
            <a:srgbClr val="F4B183"/>
          </a:solidFill>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80980" y="2078315"/>
              <a:ext cx="8137133" cy="2900281"/>
            </a:xfrm>
            <a:prstGeom prst="rect">
              <a:avLst/>
            </a:prstGeom>
            <a:grp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multiplicatifs (recherche du tout)</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a:grpFill/>
          </p:spPr>
        </p:pic>
      </p:grpSp>
    </p:spTree>
    <p:extLst>
      <p:ext uri="{BB962C8B-B14F-4D97-AF65-F5344CB8AC3E}">
        <p14:creationId xmlns:p14="http://schemas.microsoft.com/office/powerpoint/2010/main" val="1027353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E72BF7-A7FA-2402-D8BA-F1853C4B061A}"/>
            </a:ext>
          </a:extLst>
        </p:cNvPr>
        <p:cNvGrpSpPr/>
        <p:nvPr/>
      </p:nvGrpSpPr>
      <p:grpSpPr>
        <a:xfrm>
          <a:off x="0" y="0"/>
          <a:ext cx="0" cy="0"/>
          <a:chOff x="0" y="0"/>
          <a:chExt cx="0" cy="0"/>
        </a:xfrm>
      </p:grpSpPr>
      <p:sp>
        <p:nvSpPr>
          <p:cNvPr id="12" name="Shape 105">
            <a:extLst>
              <a:ext uri="{FF2B5EF4-FFF2-40B4-BE49-F238E27FC236}">
                <a16:creationId xmlns:a16="http://schemas.microsoft.com/office/drawing/2014/main" id="{89DB8FDC-0625-A3A1-17B0-F62189463F50}"/>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F4B183"/>
          </a:solidFill>
          <a:ln w="0" cap="flat">
            <a:solidFill>
              <a:schemeClr val="bg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4" name="Image 3">
            <a:extLst>
              <a:ext uri="{FF2B5EF4-FFF2-40B4-BE49-F238E27FC236}">
                <a16:creationId xmlns:a16="http://schemas.microsoft.com/office/drawing/2014/main" id="{F5AF0DAD-1225-1BE8-8462-AEF28F882614}"/>
              </a:ext>
            </a:extLst>
          </p:cNvPr>
          <p:cNvPicPr>
            <a:picLocks noChangeAspect="1"/>
          </p:cNvPicPr>
          <p:nvPr/>
        </p:nvPicPr>
        <p:blipFill>
          <a:blip r:embed="rId3"/>
          <a:srcRect t="13596" b="13650"/>
          <a:stretch>
            <a:fillRect/>
          </a:stretch>
        </p:blipFill>
        <p:spPr>
          <a:xfrm>
            <a:off x="1286098" y="126568"/>
            <a:ext cx="1038797" cy="755747"/>
          </a:xfrm>
          <a:prstGeom prst="rect">
            <a:avLst/>
          </a:prstGeom>
        </p:spPr>
      </p:pic>
      <p:sp>
        <p:nvSpPr>
          <p:cNvPr id="8" name="ZoneTexte 7">
            <a:extLst>
              <a:ext uri="{FF2B5EF4-FFF2-40B4-BE49-F238E27FC236}">
                <a16:creationId xmlns:a16="http://schemas.microsoft.com/office/drawing/2014/main" id="{956AE0FA-D2A6-D8D4-7015-84451C8EF467}"/>
              </a:ext>
            </a:extLst>
          </p:cNvPr>
          <p:cNvSpPr txBox="1"/>
          <p:nvPr/>
        </p:nvSpPr>
        <p:spPr>
          <a:xfrm>
            <a:off x="770563" y="1596698"/>
            <a:ext cx="4991993" cy="3539430"/>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cxnSp>
        <p:nvCxnSpPr>
          <p:cNvPr id="2" name="Connecteur droit 1">
            <a:extLst>
              <a:ext uri="{FF2B5EF4-FFF2-40B4-BE49-F238E27FC236}">
                <a16:creationId xmlns:a16="http://schemas.microsoft.com/office/drawing/2014/main" id="{D70124EB-2EF4-42E5-5C87-C394B5D2BBCA}"/>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89D425F2-6A5C-9FF6-16DA-3D765694D407}"/>
              </a:ext>
            </a:extLst>
          </p:cNvPr>
          <p:cNvPicPr>
            <a:picLocks noChangeAspect="1"/>
          </p:cNvPicPr>
          <p:nvPr/>
        </p:nvPicPr>
        <p:blipFill>
          <a:blip r:embed="rId4"/>
          <a:stretch>
            <a:fillRect/>
          </a:stretch>
        </p:blipFill>
        <p:spPr>
          <a:xfrm>
            <a:off x="6332493" y="1596698"/>
            <a:ext cx="5169166" cy="3435527"/>
          </a:xfrm>
          <a:prstGeom prst="rect">
            <a:avLst/>
          </a:prstGeom>
        </p:spPr>
      </p:pic>
      <p:pic>
        <p:nvPicPr>
          <p:cNvPr id="6" name="Picture 2" descr="fiche › Pride Mobility France">
            <a:extLst>
              <a:ext uri="{FF2B5EF4-FFF2-40B4-BE49-F238E27FC236}">
                <a16:creationId xmlns:a16="http://schemas.microsoft.com/office/drawing/2014/main" id="{D16DF724-581C-850D-BE32-45B836D0E5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29495" y="172364"/>
            <a:ext cx="1144327" cy="1144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8369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901558" y="2876353"/>
              <a:ext cx="7674795" cy="1904225"/>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sais comparer des nombres</a:t>
              </a:r>
            </a:p>
            <a:p>
              <a:pPr marL="457200" indent="-457200">
                <a:buFont typeface="Wingdings" panose="05000000000000000000" pitchFamily="2" charset="2"/>
                <a:buChar char="è"/>
              </a:pPr>
              <a:r>
                <a:rPr lang="fr-FR" sz="3200" b="1" dirty="0">
                  <a:solidFill>
                    <a:schemeClr val="bg1"/>
                  </a:solidFill>
                </a:rPr>
                <a:t>Je me familiarise avec la multiplication</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731A2-1263-6347-6BE6-1FF9831CEDCC}"/>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0AB19736-1436-D420-D3ED-671754FA3E34}"/>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677E575D-4D7C-91A2-72C3-22B2E2281E41}"/>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8FB05578-0940-0DEC-02A6-9E3EA3A417CD}"/>
              </a:ext>
            </a:extLst>
          </p:cNvPr>
          <p:cNvSpPr txBox="1"/>
          <p:nvPr/>
        </p:nvSpPr>
        <p:spPr>
          <a:xfrm>
            <a:off x="611518" y="1381621"/>
            <a:ext cx="5224202" cy="954107"/>
          </a:xfrm>
          <a:prstGeom prst="rect">
            <a:avLst/>
          </a:prstGeom>
          <a:noFill/>
        </p:spPr>
        <p:txBody>
          <a:bodyPr wrap="square" rtlCol="0">
            <a:spAutoFit/>
          </a:bodyPr>
          <a:lstStyle/>
          <a:p>
            <a:r>
              <a:rPr lang="fr-FR" sz="2800" dirty="0"/>
              <a:t>Avec mes camarades, je joue à un jeu de mathématiques</a:t>
            </a:r>
            <a:endParaRPr lang="fr-FR" sz="2600" b="1" dirty="0"/>
          </a:p>
        </p:txBody>
      </p:sp>
      <p:pic>
        <p:nvPicPr>
          <p:cNvPr id="2" name="Image 1">
            <a:extLst>
              <a:ext uri="{FF2B5EF4-FFF2-40B4-BE49-F238E27FC236}">
                <a16:creationId xmlns:a16="http://schemas.microsoft.com/office/drawing/2014/main" id="{A64872A4-6F75-FF33-F420-A1BCDB2011A8}"/>
              </a:ext>
            </a:extLst>
          </p:cNvPr>
          <p:cNvPicPr>
            <a:picLocks noChangeAspect="1"/>
          </p:cNvPicPr>
          <p:nvPr/>
        </p:nvPicPr>
        <p:blipFill>
          <a:blip r:embed="rId3"/>
          <a:stretch>
            <a:fillRect/>
          </a:stretch>
        </p:blipFill>
        <p:spPr>
          <a:xfrm>
            <a:off x="1615187" y="2510178"/>
            <a:ext cx="2887144" cy="1813478"/>
          </a:xfrm>
          <a:prstGeom prst="rect">
            <a:avLst/>
          </a:prstGeom>
        </p:spPr>
      </p:pic>
      <p:sp>
        <p:nvSpPr>
          <p:cNvPr id="13" name="ZoneTexte 12">
            <a:extLst>
              <a:ext uri="{FF2B5EF4-FFF2-40B4-BE49-F238E27FC236}">
                <a16:creationId xmlns:a16="http://schemas.microsoft.com/office/drawing/2014/main" id="{3A548FB6-F7B5-EDC2-2776-41100748B8F1}"/>
              </a:ext>
            </a:extLst>
          </p:cNvPr>
          <p:cNvSpPr txBox="1"/>
          <p:nvPr/>
        </p:nvSpPr>
        <p:spPr>
          <a:xfrm>
            <a:off x="7949366" y="388072"/>
            <a:ext cx="2302469" cy="523220"/>
          </a:xfrm>
          <a:prstGeom prst="rect">
            <a:avLst/>
          </a:prstGeom>
          <a:noFill/>
        </p:spPr>
        <p:txBody>
          <a:bodyPr wrap="square" rtlCol="0">
            <a:spAutoFit/>
          </a:bodyPr>
          <a:lstStyle/>
          <a:p>
            <a:r>
              <a:rPr lang="fr-FR" sz="2800" dirty="0"/>
              <a:t>Lis la leçon</a:t>
            </a:r>
            <a:endParaRPr lang="fr-FR" sz="2600" b="1" dirty="0"/>
          </a:p>
        </p:txBody>
      </p:sp>
      <p:pic>
        <p:nvPicPr>
          <p:cNvPr id="1026" name="Picture 2" descr="Minuterie de 10 Minutes – 123Timer">
            <a:extLst>
              <a:ext uri="{FF2B5EF4-FFF2-40B4-BE49-F238E27FC236}">
                <a16:creationId xmlns:a16="http://schemas.microsoft.com/office/drawing/2014/main" id="{DFF430E7-DADC-6C48-1035-5B09166E26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6327" y="4895990"/>
            <a:ext cx="1289888" cy="1289888"/>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a:extLst>
              <a:ext uri="{FF2B5EF4-FFF2-40B4-BE49-F238E27FC236}">
                <a16:creationId xmlns:a16="http://schemas.microsoft.com/office/drawing/2014/main" id="{065BE707-8F49-F4CB-9A91-E183D4FEEFEE}"/>
              </a:ext>
            </a:extLst>
          </p:cNvPr>
          <p:cNvPicPr>
            <a:picLocks noChangeAspect="1"/>
          </p:cNvPicPr>
          <p:nvPr/>
        </p:nvPicPr>
        <p:blipFill>
          <a:blip r:embed="rId5"/>
          <a:stretch>
            <a:fillRect/>
          </a:stretch>
        </p:blipFill>
        <p:spPr>
          <a:xfrm>
            <a:off x="6992202" y="975216"/>
            <a:ext cx="3473629" cy="4883401"/>
          </a:xfrm>
          <a:prstGeom prst="rect">
            <a:avLst/>
          </a:prstGeom>
        </p:spPr>
      </p:pic>
    </p:spTree>
    <p:extLst>
      <p:ext uri="{BB962C8B-B14F-4D97-AF65-F5344CB8AC3E}">
        <p14:creationId xmlns:p14="http://schemas.microsoft.com/office/powerpoint/2010/main" val="974236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EC4C4-F077-CA87-B3DA-7E4ED66B6AFB}"/>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E9A3EF30-26CD-3691-7AFB-641D4C35A477}"/>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472E2074-AB6C-DA4C-840C-3751FD378C79}"/>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7F4A67B0-F2EF-04D8-C154-BBA01CAB460C}"/>
              </a:ext>
            </a:extLst>
          </p:cNvPr>
          <p:cNvSpPr txBox="1"/>
          <p:nvPr/>
        </p:nvSpPr>
        <p:spPr>
          <a:xfrm>
            <a:off x="662888" y="2573423"/>
            <a:ext cx="5224202" cy="1077218"/>
          </a:xfrm>
          <a:prstGeom prst="rect">
            <a:avLst/>
          </a:prstGeom>
          <a:noFill/>
        </p:spPr>
        <p:txBody>
          <a:bodyPr wrap="square" rtlCol="0">
            <a:spAutoFit/>
          </a:bodyPr>
          <a:lstStyle/>
          <a:p>
            <a:r>
              <a:rPr lang="fr-FR" sz="3200" b="1" dirty="0"/>
              <a:t>1/ </a:t>
            </a:r>
            <a:r>
              <a:rPr lang="fr-FR" sz="3200" dirty="0"/>
              <a:t>Ecris les nombres dictés</a:t>
            </a:r>
          </a:p>
          <a:p>
            <a:r>
              <a:rPr lang="fr-FR" sz="3200" b="1" dirty="0"/>
              <a:t>2/ </a:t>
            </a:r>
            <a:r>
              <a:rPr lang="fr-FR" sz="3200" dirty="0"/>
              <a:t>Compare-les</a:t>
            </a:r>
          </a:p>
        </p:txBody>
      </p:sp>
      <p:sp>
        <p:nvSpPr>
          <p:cNvPr id="13" name="ZoneTexte 12">
            <a:extLst>
              <a:ext uri="{FF2B5EF4-FFF2-40B4-BE49-F238E27FC236}">
                <a16:creationId xmlns:a16="http://schemas.microsoft.com/office/drawing/2014/main" id="{4CD2B42F-F8F5-C094-5DA4-3D22B9A4F676}"/>
              </a:ext>
            </a:extLst>
          </p:cNvPr>
          <p:cNvSpPr txBox="1"/>
          <p:nvPr/>
        </p:nvSpPr>
        <p:spPr>
          <a:xfrm>
            <a:off x="6273459" y="1425762"/>
            <a:ext cx="5603920" cy="523220"/>
          </a:xfrm>
          <a:prstGeom prst="rect">
            <a:avLst/>
          </a:prstGeom>
          <a:noFill/>
        </p:spPr>
        <p:txBody>
          <a:bodyPr wrap="square" rtlCol="0">
            <a:spAutoFit/>
          </a:bodyPr>
          <a:lstStyle/>
          <a:p>
            <a:r>
              <a:rPr lang="fr-FR" sz="2800" dirty="0"/>
              <a:t>Ecris sous forme d’une multiplication</a:t>
            </a:r>
            <a:endParaRPr lang="fr-FR" sz="2600" b="1" dirty="0"/>
          </a:p>
        </p:txBody>
      </p:sp>
      <p:pic>
        <p:nvPicPr>
          <p:cNvPr id="3" name="Image 2">
            <a:extLst>
              <a:ext uri="{FF2B5EF4-FFF2-40B4-BE49-F238E27FC236}">
                <a16:creationId xmlns:a16="http://schemas.microsoft.com/office/drawing/2014/main" id="{7F5F3EEF-390F-E885-849B-576D3D17D1F6}"/>
              </a:ext>
            </a:extLst>
          </p:cNvPr>
          <p:cNvPicPr>
            <a:picLocks noChangeAspect="1"/>
          </p:cNvPicPr>
          <p:nvPr/>
        </p:nvPicPr>
        <p:blipFill>
          <a:blip r:embed="rId3"/>
          <a:srcRect t="13596" b="13650"/>
          <a:stretch>
            <a:fillRect/>
          </a:stretch>
        </p:blipFill>
        <p:spPr>
          <a:xfrm>
            <a:off x="5536687" y="139308"/>
            <a:ext cx="1038797" cy="755747"/>
          </a:xfrm>
          <a:prstGeom prst="rect">
            <a:avLst/>
          </a:prstGeom>
        </p:spPr>
      </p:pic>
      <p:pic>
        <p:nvPicPr>
          <p:cNvPr id="5" name="Image 4">
            <a:extLst>
              <a:ext uri="{FF2B5EF4-FFF2-40B4-BE49-F238E27FC236}">
                <a16:creationId xmlns:a16="http://schemas.microsoft.com/office/drawing/2014/main" id="{E29D8CFC-197F-8CFE-F72B-F2F02AB17340}"/>
              </a:ext>
            </a:extLst>
          </p:cNvPr>
          <p:cNvPicPr>
            <a:picLocks noChangeAspect="1"/>
          </p:cNvPicPr>
          <p:nvPr/>
        </p:nvPicPr>
        <p:blipFill>
          <a:blip r:embed="rId4"/>
          <a:stretch>
            <a:fillRect/>
          </a:stretch>
        </p:blipFill>
        <p:spPr>
          <a:xfrm>
            <a:off x="6365927" y="2254650"/>
            <a:ext cx="5418985" cy="1174349"/>
          </a:xfrm>
          <a:prstGeom prst="rect">
            <a:avLst/>
          </a:prstGeom>
        </p:spPr>
      </p:pic>
    </p:spTree>
    <p:extLst>
      <p:ext uri="{BB962C8B-B14F-4D97-AF65-F5344CB8AC3E}">
        <p14:creationId xmlns:p14="http://schemas.microsoft.com/office/powerpoint/2010/main" val="3555176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1017142" y="2762493"/>
              <a:ext cx="7741577" cy="1025352"/>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les différentes écritures des nombres</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FD5F98-F803-39E7-676A-4FE6B32F3D21}"/>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F39202BD-55EE-5DB7-BCB4-CC91B8B7029F}"/>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B667C598-9710-A196-AE84-3185EC4431C1}"/>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41E26265-C60D-E858-02F6-A848094815DD}"/>
              </a:ext>
            </a:extLst>
          </p:cNvPr>
          <p:cNvSpPr txBox="1"/>
          <p:nvPr/>
        </p:nvSpPr>
        <p:spPr>
          <a:xfrm>
            <a:off x="1505369" y="2655616"/>
            <a:ext cx="3148824" cy="1015663"/>
          </a:xfrm>
          <a:prstGeom prst="rect">
            <a:avLst/>
          </a:prstGeom>
          <a:noFill/>
        </p:spPr>
        <p:txBody>
          <a:bodyPr wrap="square" rtlCol="0">
            <a:spAutoFit/>
          </a:bodyPr>
          <a:lstStyle/>
          <a:p>
            <a:r>
              <a:rPr lang="fr-FR" sz="6000" b="1" dirty="0"/>
              <a:t>78 … 82</a:t>
            </a:r>
            <a:endParaRPr lang="fr-FR" sz="6000" dirty="0"/>
          </a:p>
        </p:txBody>
      </p:sp>
      <p:pic>
        <p:nvPicPr>
          <p:cNvPr id="2" name="Image 1">
            <a:extLst>
              <a:ext uri="{FF2B5EF4-FFF2-40B4-BE49-F238E27FC236}">
                <a16:creationId xmlns:a16="http://schemas.microsoft.com/office/drawing/2014/main" id="{2228E355-8C67-FBA3-6685-5EB56476F485}"/>
              </a:ext>
            </a:extLst>
          </p:cNvPr>
          <p:cNvPicPr>
            <a:picLocks noChangeAspect="1"/>
          </p:cNvPicPr>
          <p:nvPr/>
        </p:nvPicPr>
        <p:blipFill>
          <a:blip r:embed="rId3"/>
          <a:stretch>
            <a:fillRect/>
          </a:stretch>
        </p:blipFill>
        <p:spPr>
          <a:xfrm>
            <a:off x="1335534" y="211071"/>
            <a:ext cx="957596" cy="1174409"/>
          </a:xfrm>
          <a:prstGeom prst="rect">
            <a:avLst/>
          </a:prstGeom>
        </p:spPr>
      </p:pic>
      <p:sp>
        <p:nvSpPr>
          <p:cNvPr id="4" name="ZoneTexte 3">
            <a:extLst>
              <a:ext uri="{FF2B5EF4-FFF2-40B4-BE49-F238E27FC236}">
                <a16:creationId xmlns:a16="http://schemas.microsoft.com/office/drawing/2014/main" id="{52422F5C-553A-503F-BBE3-208ECAF1FECA}"/>
              </a:ext>
            </a:extLst>
          </p:cNvPr>
          <p:cNvSpPr txBox="1"/>
          <p:nvPr/>
        </p:nvSpPr>
        <p:spPr>
          <a:xfrm>
            <a:off x="6273459" y="1425762"/>
            <a:ext cx="5603920" cy="523220"/>
          </a:xfrm>
          <a:prstGeom prst="rect">
            <a:avLst/>
          </a:prstGeom>
          <a:noFill/>
        </p:spPr>
        <p:txBody>
          <a:bodyPr wrap="square" rtlCol="0">
            <a:spAutoFit/>
          </a:bodyPr>
          <a:lstStyle/>
          <a:p>
            <a:r>
              <a:rPr lang="fr-FR" sz="2800" dirty="0"/>
              <a:t>Ecris sous forme d’une multiplication</a:t>
            </a:r>
            <a:endParaRPr lang="fr-FR" sz="2600" b="1" dirty="0"/>
          </a:p>
        </p:txBody>
      </p:sp>
      <p:pic>
        <p:nvPicPr>
          <p:cNvPr id="5" name="Image 4">
            <a:extLst>
              <a:ext uri="{FF2B5EF4-FFF2-40B4-BE49-F238E27FC236}">
                <a16:creationId xmlns:a16="http://schemas.microsoft.com/office/drawing/2014/main" id="{E6E51EC8-2F25-3BD1-5A34-767FD95C3DA7}"/>
              </a:ext>
            </a:extLst>
          </p:cNvPr>
          <p:cNvPicPr>
            <a:picLocks noChangeAspect="1"/>
          </p:cNvPicPr>
          <p:nvPr/>
        </p:nvPicPr>
        <p:blipFill>
          <a:blip r:embed="rId4"/>
          <a:srcRect t="13596" b="13650"/>
          <a:stretch>
            <a:fillRect/>
          </a:stretch>
        </p:blipFill>
        <p:spPr>
          <a:xfrm>
            <a:off x="10856466" y="125949"/>
            <a:ext cx="1038797" cy="755747"/>
          </a:xfrm>
          <a:prstGeom prst="rect">
            <a:avLst/>
          </a:prstGeom>
        </p:spPr>
      </p:pic>
      <p:pic>
        <p:nvPicPr>
          <p:cNvPr id="10" name="Image 9">
            <a:extLst>
              <a:ext uri="{FF2B5EF4-FFF2-40B4-BE49-F238E27FC236}">
                <a16:creationId xmlns:a16="http://schemas.microsoft.com/office/drawing/2014/main" id="{665FACCB-0C45-5952-EC6A-75091E422C32}"/>
              </a:ext>
            </a:extLst>
          </p:cNvPr>
          <p:cNvPicPr>
            <a:picLocks noChangeAspect="1"/>
          </p:cNvPicPr>
          <p:nvPr/>
        </p:nvPicPr>
        <p:blipFill>
          <a:blip r:embed="rId5"/>
          <a:stretch>
            <a:fillRect/>
          </a:stretch>
        </p:blipFill>
        <p:spPr>
          <a:xfrm>
            <a:off x="7209684" y="2493048"/>
            <a:ext cx="3066748" cy="2443426"/>
          </a:xfrm>
          <a:prstGeom prst="rect">
            <a:avLst/>
          </a:prstGeom>
        </p:spPr>
      </p:pic>
    </p:spTree>
    <p:extLst>
      <p:ext uri="{BB962C8B-B14F-4D97-AF65-F5344CB8AC3E}">
        <p14:creationId xmlns:p14="http://schemas.microsoft.com/office/powerpoint/2010/main" val="268855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BF7532-F030-759B-578B-7A222350A0ED}"/>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C87A4B9B-99BD-B679-265B-0BC8F777A722}"/>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0841E11F-1E37-2D46-ADB4-793B7DCD8D31}"/>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C55D8CDB-7D8B-08BB-34DA-307746C33B05}"/>
              </a:ext>
            </a:extLst>
          </p:cNvPr>
          <p:cNvSpPr txBox="1"/>
          <p:nvPr/>
        </p:nvSpPr>
        <p:spPr>
          <a:xfrm>
            <a:off x="1505369" y="2655616"/>
            <a:ext cx="3148824" cy="2862322"/>
          </a:xfrm>
          <a:prstGeom prst="rect">
            <a:avLst/>
          </a:prstGeom>
          <a:noFill/>
        </p:spPr>
        <p:txBody>
          <a:bodyPr wrap="square" rtlCol="0">
            <a:spAutoFit/>
          </a:bodyPr>
          <a:lstStyle/>
          <a:p>
            <a:r>
              <a:rPr lang="fr-FR" sz="6000" dirty="0"/>
              <a:t>13 … 31 29 … 41 55 … 53</a:t>
            </a:r>
          </a:p>
        </p:txBody>
      </p:sp>
      <p:sp>
        <p:nvSpPr>
          <p:cNvPr id="2" name="ZoneTexte 1">
            <a:extLst>
              <a:ext uri="{FF2B5EF4-FFF2-40B4-BE49-F238E27FC236}">
                <a16:creationId xmlns:a16="http://schemas.microsoft.com/office/drawing/2014/main" id="{AA8FA82B-0BBB-0D0F-6560-DAD50F58AD15}"/>
              </a:ext>
            </a:extLst>
          </p:cNvPr>
          <p:cNvSpPr txBox="1"/>
          <p:nvPr/>
        </p:nvSpPr>
        <p:spPr>
          <a:xfrm>
            <a:off x="2051685" y="1286815"/>
            <a:ext cx="2302469" cy="523220"/>
          </a:xfrm>
          <a:prstGeom prst="rect">
            <a:avLst/>
          </a:prstGeom>
          <a:noFill/>
        </p:spPr>
        <p:txBody>
          <a:bodyPr wrap="square" rtlCol="0">
            <a:spAutoFit/>
          </a:bodyPr>
          <a:lstStyle/>
          <a:p>
            <a:r>
              <a:rPr lang="fr-FR" sz="2800" dirty="0"/>
              <a:t>Compare</a:t>
            </a:r>
            <a:endParaRPr lang="fr-FR" sz="2600" b="1" dirty="0"/>
          </a:p>
        </p:txBody>
      </p:sp>
      <p:pic>
        <p:nvPicPr>
          <p:cNvPr id="4" name="Image 3">
            <a:extLst>
              <a:ext uri="{FF2B5EF4-FFF2-40B4-BE49-F238E27FC236}">
                <a16:creationId xmlns:a16="http://schemas.microsoft.com/office/drawing/2014/main" id="{DBBA16D4-1D7C-761D-148B-5A06A2CFF8F4}"/>
              </a:ext>
            </a:extLst>
          </p:cNvPr>
          <p:cNvPicPr>
            <a:picLocks noChangeAspect="1"/>
          </p:cNvPicPr>
          <p:nvPr/>
        </p:nvPicPr>
        <p:blipFill>
          <a:blip r:embed="rId3"/>
          <a:srcRect t="13596" b="13650"/>
          <a:stretch>
            <a:fillRect/>
          </a:stretch>
        </p:blipFill>
        <p:spPr>
          <a:xfrm>
            <a:off x="5536687" y="125949"/>
            <a:ext cx="1038797" cy="755747"/>
          </a:xfrm>
          <a:prstGeom prst="rect">
            <a:avLst/>
          </a:prstGeom>
        </p:spPr>
      </p:pic>
      <p:sp>
        <p:nvSpPr>
          <p:cNvPr id="5" name="ZoneTexte 4">
            <a:extLst>
              <a:ext uri="{FF2B5EF4-FFF2-40B4-BE49-F238E27FC236}">
                <a16:creationId xmlns:a16="http://schemas.microsoft.com/office/drawing/2014/main" id="{3693869A-BCC8-AE81-4D14-C0101D38177E}"/>
              </a:ext>
            </a:extLst>
          </p:cNvPr>
          <p:cNvSpPr txBox="1"/>
          <p:nvPr/>
        </p:nvSpPr>
        <p:spPr>
          <a:xfrm>
            <a:off x="6273459" y="1425762"/>
            <a:ext cx="5603920" cy="523220"/>
          </a:xfrm>
          <a:prstGeom prst="rect">
            <a:avLst/>
          </a:prstGeom>
          <a:noFill/>
        </p:spPr>
        <p:txBody>
          <a:bodyPr wrap="square" rtlCol="0">
            <a:spAutoFit/>
          </a:bodyPr>
          <a:lstStyle/>
          <a:p>
            <a:r>
              <a:rPr lang="fr-FR" sz="2800" dirty="0"/>
              <a:t>Quel est le calcul le plus facile ?</a:t>
            </a:r>
            <a:endParaRPr lang="fr-FR" sz="2600" b="1" dirty="0"/>
          </a:p>
        </p:txBody>
      </p:sp>
      <p:pic>
        <p:nvPicPr>
          <p:cNvPr id="10" name="Image 9">
            <a:extLst>
              <a:ext uri="{FF2B5EF4-FFF2-40B4-BE49-F238E27FC236}">
                <a16:creationId xmlns:a16="http://schemas.microsoft.com/office/drawing/2014/main" id="{CFA6A27D-B4B2-46F9-AF7D-E1AF3324F4EF}"/>
              </a:ext>
            </a:extLst>
          </p:cNvPr>
          <p:cNvPicPr>
            <a:picLocks noChangeAspect="1"/>
          </p:cNvPicPr>
          <p:nvPr/>
        </p:nvPicPr>
        <p:blipFill>
          <a:blip r:embed="rId4"/>
          <a:stretch>
            <a:fillRect/>
          </a:stretch>
        </p:blipFill>
        <p:spPr>
          <a:xfrm>
            <a:off x="6273458" y="2779228"/>
            <a:ext cx="5564797" cy="1710579"/>
          </a:xfrm>
          <a:prstGeom prst="rect">
            <a:avLst/>
          </a:prstGeom>
        </p:spPr>
      </p:pic>
    </p:spTree>
    <p:extLst>
      <p:ext uri="{BB962C8B-B14F-4D97-AF65-F5344CB8AC3E}">
        <p14:creationId xmlns:p14="http://schemas.microsoft.com/office/powerpoint/2010/main" val="2220651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F9516E-3504-47FA-3832-524602CE0EFC}"/>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13178CC7-3505-5EBE-4601-CB2847E64485}"/>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8E25B37F-993A-2F7E-36F2-20C78B833A86}"/>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A1737E34-994E-6F29-5116-EA550D92E805}"/>
              </a:ext>
            </a:extLst>
          </p:cNvPr>
          <p:cNvPicPr>
            <a:picLocks noChangeAspect="1"/>
          </p:cNvPicPr>
          <p:nvPr/>
        </p:nvPicPr>
        <p:blipFill>
          <a:blip r:embed="rId3"/>
          <a:stretch>
            <a:fillRect/>
          </a:stretch>
        </p:blipFill>
        <p:spPr>
          <a:xfrm>
            <a:off x="778118" y="215948"/>
            <a:ext cx="4633644" cy="3094891"/>
          </a:xfrm>
          <a:prstGeom prst="rect">
            <a:avLst/>
          </a:prstGeom>
        </p:spPr>
      </p:pic>
      <p:pic>
        <p:nvPicPr>
          <p:cNvPr id="10" name="Image 9">
            <a:extLst>
              <a:ext uri="{FF2B5EF4-FFF2-40B4-BE49-F238E27FC236}">
                <a16:creationId xmlns:a16="http://schemas.microsoft.com/office/drawing/2014/main" id="{CB8E3BBB-1224-AB0D-D22D-6C1D0902960D}"/>
              </a:ext>
            </a:extLst>
          </p:cNvPr>
          <p:cNvPicPr>
            <a:picLocks noChangeAspect="1"/>
          </p:cNvPicPr>
          <p:nvPr/>
        </p:nvPicPr>
        <p:blipFill>
          <a:blip r:embed="rId4"/>
          <a:stretch>
            <a:fillRect/>
          </a:stretch>
        </p:blipFill>
        <p:spPr>
          <a:xfrm>
            <a:off x="778118" y="3399864"/>
            <a:ext cx="4751246" cy="3242188"/>
          </a:xfrm>
          <a:prstGeom prst="rect">
            <a:avLst/>
          </a:prstGeom>
        </p:spPr>
      </p:pic>
      <p:pic>
        <p:nvPicPr>
          <p:cNvPr id="14" name="Image 13">
            <a:extLst>
              <a:ext uri="{FF2B5EF4-FFF2-40B4-BE49-F238E27FC236}">
                <a16:creationId xmlns:a16="http://schemas.microsoft.com/office/drawing/2014/main" id="{2BD80472-EF79-2220-3AC5-404DDC711BE4}"/>
              </a:ext>
            </a:extLst>
          </p:cNvPr>
          <p:cNvPicPr>
            <a:picLocks noChangeAspect="1"/>
          </p:cNvPicPr>
          <p:nvPr/>
        </p:nvPicPr>
        <p:blipFill>
          <a:blip r:embed="rId5"/>
          <a:srcRect t="13596" b="13650"/>
          <a:stretch>
            <a:fillRect/>
          </a:stretch>
        </p:blipFill>
        <p:spPr>
          <a:xfrm>
            <a:off x="11043635" y="125949"/>
            <a:ext cx="1038797" cy="755747"/>
          </a:xfrm>
          <a:prstGeom prst="rect">
            <a:avLst/>
          </a:prstGeom>
        </p:spPr>
      </p:pic>
      <p:pic>
        <p:nvPicPr>
          <p:cNvPr id="16" name="Image 15">
            <a:extLst>
              <a:ext uri="{FF2B5EF4-FFF2-40B4-BE49-F238E27FC236}">
                <a16:creationId xmlns:a16="http://schemas.microsoft.com/office/drawing/2014/main" id="{0C085D4F-EAB4-4E24-D881-048D75FCBD1D}"/>
              </a:ext>
            </a:extLst>
          </p:cNvPr>
          <p:cNvPicPr>
            <a:picLocks noChangeAspect="1"/>
          </p:cNvPicPr>
          <p:nvPr/>
        </p:nvPicPr>
        <p:blipFill>
          <a:blip r:embed="rId6"/>
          <a:stretch>
            <a:fillRect/>
          </a:stretch>
        </p:blipFill>
        <p:spPr>
          <a:xfrm>
            <a:off x="6273459" y="2711413"/>
            <a:ext cx="4902452" cy="1435174"/>
          </a:xfrm>
          <a:prstGeom prst="rect">
            <a:avLst/>
          </a:prstGeom>
        </p:spPr>
      </p:pic>
      <p:sp>
        <p:nvSpPr>
          <p:cNvPr id="17" name="ZoneTexte 16">
            <a:extLst>
              <a:ext uri="{FF2B5EF4-FFF2-40B4-BE49-F238E27FC236}">
                <a16:creationId xmlns:a16="http://schemas.microsoft.com/office/drawing/2014/main" id="{BF8A0C4F-50D9-CB1E-D761-440A3AC90FA4}"/>
              </a:ext>
            </a:extLst>
          </p:cNvPr>
          <p:cNvSpPr txBox="1"/>
          <p:nvPr/>
        </p:nvSpPr>
        <p:spPr>
          <a:xfrm>
            <a:off x="6273459" y="1425762"/>
            <a:ext cx="5603920" cy="523220"/>
          </a:xfrm>
          <a:prstGeom prst="rect">
            <a:avLst/>
          </a:prstGeom>
          <a:noFill/>
        </p:spPr>
        <p:txBody>
          <a:bodyPr wrap="square" rtlCol="0">
            <a:spAutoFit/>
          </a:bodyPr>
          <a:lstStyle/>
          <a:p>
            <a:r>
              <a:rPr lang="fr-FR" sz="2800" dirty="0"/>
              <a:t>Quel est le calcul le plus facile ?</a:t>
            </a:r>
            <a:endParaRPr lang="fr-FR" sz="2600" b="1" dirty="0"/>
          </a:p>
        </p:txBody>
      </p:sp>
    </p:spTree>
    <p:extLst>
      <p:ext uri="{BB962C8B-B14F-4D97-AF65-F5344CB8AC3E}">
        <p14:creationId xmlns:p14="http://schemas.microsoft.com/office/powerpoint/2010/main" val="34592559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8A9124-9109-D76B-7179-A4851CA27223}"/>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DB019DDC-B9C0-AEB9-CBB3-FE426CC4A230}"/>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2E028CD8-ACB4-79D8-7D40-8BCE5AC8C848}"/>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Image 1">
            <a:extLst>
              <a:ext uri="{FF2B5EF4-FFF2-40B4-BE49-F238E27FC236}">
                <a16:creationId xmlns:a16="http://schemas.microsoft.com/office/drawing/2014/main" id="{7A9C427F-00D8-9AA3-39B5-F6BE0803CE36}"/>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3" name="ZoneTexte 2">
            <a:extLst>
              <a:ext uri="{FF2B5EF4-FFF2-40B4-BE49-F238E27FC236}">
                <a16:creationId xmlns:a16="http://schemas.microsoft.com/office/drawing/2014/main" id="{5FB17DD8-2EFF-9F9B-E5DA-9F9BB2375F2D}"/>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Fais les exercices </a:t>
            </a:r>
            <a:r>
              <a:rPr lang="fr-FR" sz="2600" b="1" dirty="0"/>
              <a:t>7</a:t>
            </a:r>
            <a:r>
              <a:rPr lang="fr-FR" sz="2600" dirty="0"/>
              <a:t>, </a:t>
            </a:r>
            <a:r>
              <a:rPr lang="fr-FR" sz="2600" b="1" dirty="0"/>
              <a:t>8 </a:t>
            </a:r>
            <a:r>
              <a:rPr lang="fr-FR" sz="2600" dirty="0"/>
              <a:t>et </a:t>
            </a:r>
            <a:r>
              <a:rPr lang="fr-FR" sz="2600" b="1" dirty="0"/>
              <a:t>9</a:t>
            </a:r>
          </a:p>
        </p:txBody>
      </p:sp>
      <p:pic>
        <p:nvPicPr>
          <p:cNvPr id="8" name="Image 7">
            <a:extLst>
              <a:ext uri="{FF2B5EF4-FFF2-40B4-BE49-F238E27FC236}">
                <a16:creationId xmlns:a16="http://schemas.microsoft.com/office/drawing/2014/main" id="{7863D8B3-721A-61AF-C25F-9BD31A22F08F}"/>
              </a:ext>
            </a:extLst>
          </p:cNvPr>
          <p:cNvPicPr>
            <a:picLocks noChangeAspect="1"/>
          </p:cNvPicPr>
          <p:nvPr/>
        </p:nvPicPr>
        <p:blipFill>
          <a:blip r:embed="rId4"/>
          <a:stretch>
            <a:fillRect/>
          </a:stretch>
        </p:blipFill>
        <p:spPr>
          <a:xfrm>
            <a:off x="6373052" y="1011567"/>
            <a:ext cx="3751232" cy="5044445"/>
          </a:xfrm>
          <a:prstGeom prst="rect">
            <a:avLst/>
          </a:prstGeom>
        </p:spPr>
      </p:pic>
      <p:pic>
        <p:nvPicPr>
          <p:cNvPr id="9" name="Picture 2" descr="fiche › Pride Mobility France">
            <a:extLst>
              <a:ext uri="{FF2B5EF4-FFF2-40B4-BE49-F238E27FC236}">
                <a16:creationId xmlns:a16="http://schemas.microsoft.com/office/drawing/2014/main" id="{32FF9D97-9B8A-EF0F-0044-8ADDFD5A4C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29495" y="172364"/>
            <a:ext cx="1144327" cy="1144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2390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0738AC-FEEE-76E8-ACC1-AB6449938EE8}"/>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942A595C-9262-5853-1358-8A6870240980}"/>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1C83C0C5-BD29-BB57-3E4A-E97D56744C7B}"/>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Image 1">
            <a:extLst>
              <a:ext uri="{FF2B5EF4-FFF2-40B4-BE49-F238E27FC236}">
                <a16:creationId xmlns:a16="http://schemas.microsoft.com/office/drawing/2014/main" id="{0A7FB23C-8CEA-D0EA-2FB2-4891F6038E77}"/>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3" name="ZoneTexte 2">
            <a:extLst>
              <a:ext uri="{FF2B5EF4-FFF2-40B4-BE49-F238E27FC236}">
                <a16:creationId xmlns:a16="http://schemas.microsoft.com/office/drawing/2014/main" id="{8B785E9A-8F01-B9F6-7669-0AB81DAF342D}"/>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Fais les exercices </a:t>
            </a:r>
            <a:r>
              <a:rPr lang="fr-FR" sz="2600" b="1" dirty="0"/>
              <a:t>7</a:t>
            </a:r>
            <a:r>
              <a:rPr lang="fr-FR" sz="2600" dirty="0"/>
              <a:t>, </a:t>
            </a:r>
            <a:r>
              <a:rPr lang="fr-FR" sz="2600" b="1" dirty="0"/>
              <a:t>8 </a:t>
            </a:r>
            <a:r>
              <a:rPr lang="fr-FR" sz="2600" dirty="0"/>
              <a:t>et </a:t>
            </a:r>
            <a:r>
              <a:rPr lang="fr-FR" sz="2600" b="1" dirty="0"/>
              <a:t>9</a:t>
            </a:r>
          </a:p>
        </p:txBody>
      </p:sp>
      <p:pic>
        <p:nvPicPr>
          <p:cNvPr id="9" name="Picture 2" descr="fiche › Pride Mobility France">
            <a:extLst>
              <a:ext uri="{FF2B5EF4-FFF2-40B4-BE49-F238E27FC236}">
                <a16:creationId xmlns:a16="http://schemas.microsoft.com/office/drawing/2014/main" id="{4078CE6F-BC00-7202-1BF0-9BCDAE20AC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9495" y="172364"/>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a:extLst>
              <a:ext uri="{FF2B5EF4-FFF2-40B4-BE49-F238E27FC236}">
                <a16:creationId xmlns:a16="http://schemas.microsoft.com/office/drawing/2014/main" id="{DB5B67F9-C064-65CA-B617-2F4CACA356F8}"/>
              </a:ext>
            </a:extLst>
          </p:cNvPr>
          <p:cNvPicPr>
            <a:picLocks noChangeAspect="1"/>
          </p:cNvPicPr>
          <p:nvPr/>
        </p:nvPicPr>
        <p:blipFill>
          <a:blip r:embed="rId5"/>
          <a:stretch>
            <a:fillRect/>
          </a:stretch>
        </p:blipFill>
        <p:spPr>
          <a:xfrm>
            <a:off x="6616661" y="744527"/>
            <a:ext cx="3991866" cy="5204210"/>
          </a:xfrm>
          <a:prstGeom prst="rect">
            <a:avLst/>
          </a:prstGeom>
        </p:spPr>
      </p:pic>
    </p:spTree>
    <p:extLst>
      <p:ext uri="{BB962C8B-B14F-4D97-AF65-F5344CB8AC3E}">
        <p14:creationId xmlns:p14="http://schemas.microsoft.com/office/powerpoint/2010/main" val="3955696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D0D66-E3CE-9FBA-AFDA-3C9CEB3F3C34}"/>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020E5D1A-4693-68FE-FA7D-C125D18B1670}"/>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9D465541-000E-036E-478A-D4393A4B089B}"/>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251AE38B-0CE2-1DCD-89F9-1E3A2D43144A}"/>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3" name="Image 2">
            <a:extLst>
              <a:ext uri="{FF2B5EF4-FFF2-40B4-BE49-F238E27FC236}">
                <a16:creationId xmlns:a16="http://schemas.microsoft.com/office/drawing/2014/main" id="{7E24043A-C46F-78F7-516C-967CCECD8811}"/>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
        <p:nvSpPr>
          <p:cNvPr id="8" name="ZoneTexte 7">
            <a:extLst>
              <a:ext uri="{FF2B5EF4-FFF2-40B4-BE49-F238E27FC236}">
                <a16:creationId xmlns:a16="http://schemas.microsoft.com/office/drawing/2014/main" id="{CF46C38D-76F5-C654-780A-E8EBBBBC4601}"/>
              </a:ext>
            </a:extLst>
          </p:cNvPr>
          <p:cNvSpPr txBox="1"/>
          <p:nvPr/>
        </p:nvSpPr>
        <p:spPr>
          <a:xfrm>
            <a:off x="1025842" y="2844225"/>
            <a:ext cx="10443957" cy="584775"/>
          </a:xfrm>
          <a:prstGeom prst="rect">
            <a:avLst/>
          </a:prstGeom>
          <a:noFill/>
        </p:spPr>
        <p:txBody>
          <a:bodyPr wrap="square" rtlCol="0">
            <a:spAutoFit/>
          </a:bodyPr>
          <a:lstStyle/>
          <a:p>
            <a:r>
              <a:rPr lang="fr-FR" sz="3200" dirty="0"/>
              <a:t>Ecris les nombres dictés sous sa forme chiffrée puis en lettres</a:t>
            </a:r>
            <a:endParaRPr lang="fr-FR" sz="3600" b="1" dirty="0">
              <a:solidFill>
                <a:srgbClr val="0070C0"/>
              </a:solidFill>
            </a:endParaRPr>
          </a:p>
        </p:txBody>
      </p:sp>
    </p:spTree>
    <p:extLst>
      <p:ext uri="{BB962C8B-B14F-4D97-AF65-F5344CB8AC3E}">
        <p14:creationId xmlns:p14="http://schemas.microsoft.com/office/powerpoint/2010/main" val="1828878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1894678" y="2643538"/>
            <a:ext cx="9660323" cy="3046988"/>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les doubles et les moitiés</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r>
              <a:rPr lang="fr-FR" sz="3200" b="1" dirty="0">
                <a:solidFill>
                  <a:schemeClr val="bg1"/>
                </a:solidFill>
              </a:rPr>
              <a:t> </a:t>
            </a:r>
          </a:p>
          <a:p>
            <a:endParaRPr lang="fr-FR" sz="3200" b="1" dirty="0">
              <a:solidFill>
                <a:schemeClr val="bg1"/>
              </a:solidFill>
            </a:endParaRPr>
          </a:p>
        </p:txBody>
      </p:sp>
    </p:spTree>
    <p:extLst>
      <p:ext uri="{BB962C8B-B14F-4D97-AF65-F5344CB8AC3E}">
        <p14:creationId xmlns:p14="http://schemas.microsoft.com/office/powerpoint/2010/main" val="4250113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CEA4D-56DE-695E-995E-5A074397B250}"/>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F084DE9-3E0F-67A4-857E-F3B0E9968A7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8" name="ZoneTexte 7">
            <a:extLst>
              <a:ext uri="{FF2B5EF4-FFF2-40B4-BE49-F238E27FC236}">
                <a16:creationId xmlns:a16="http://schemas.microsoft.com/office/drawing/2014/main" id="{4D3C29E3-953D-76B9-A981-9D2D6E070A31}"/>
              </a:ext>
            </a:extLst>
          </p:cNvPr>
          <p:cNvSpPr txBox="1"/>
          <p:nvPr/>
        </p:nvSpPr>
        <p:spPr>
          <a:xfrm>
            <a:off x="2162692" y="959544"/>
            <a:ext cx="2148967" cy="584775"/>
          </a:xfrm>
          <a:prstGeom prst="rect">
            <a:avLst/>
          </a:prstGeom>
          <a:noFill/>
        </p:spPr>
        <p:txBody>
          <a:bodyPr wrap="square" rtlCol="0">
            <a:spAutoFit/>
          </a:bodyPr>
          <a:lstStyle/>
          <a:p>
            <a:r>
              <a:rPr lang="fr-FR" sz="3200" u="sng" dirty="0"/>
              <a:t>Rappel</a:t>
            </a:r>
            <a:endParaRPr lang="fr-FR" sz="3600" b="1" u="sng" dirty="0">
              <a:solidFill>
                <a:srgbClr val="0070C0"/>
              </a:solidFill>
            </a:endParaRPr>
          </a:p>
        </p:txBody>
      </p:sp>
      <p:sp>
        <p:nvSpPr>
          <p:cNvPr id="2" name="ZoneTexte 1">
            <a:extLst>
              <a:ext uri="{FF2B5EF4-FFF2-40B4-BE49-F238E27FC236}">
                <a16:creationId xmlns:a16="http://schemas.microsoft.com/office/drawing/2014/main" id="{40A0C301-6061-4D1C-9696-39AA0E70FE2C}"/>
              </a:ext>
            </a:extLst>
          </p:cNvPr>
          <p:cNvSpPr txBox="1"/>
          <p:nvPr/>
        </p:nvSpPr>
        <p:spPr>
          <a:xfrm>
            <a:off x="4674742" y="2763748"/>
            <a:ext cx="4341830" cy="584775"/>
          </a:xfrm>
          <a:prstGeom prst="rect">
            <a:avLst/>
          </a:prstGeom>
          <a:noFill/>
        </p:spPr>
        <p:txBody>
          <a:bodyPr wrap="none" rtlCol="0">
            <a:spAutoFit/>
          </a:bodyPr>
          <a:lstStyle/>
          <a:p>
            <a:r>
              <a:rPr lang="fr-FR" sz="3200" dirty="0"/>
              <a:t>Qu’est-ce qu’un double ?</a:t>
            </a:r>
          </a:p>
        </p:txBody>
      </p:sp>
      <p:pic>
        <p:nvPicPr>
          <p:cNvPr id="4" name="Image 3">
            <a:extLst>
              <a:ext uri="{FF2B5EF4-FFF2-40B4-BE49-F238E27FC236}">
                <a16:creationId xmlns:a16="http://schemas.microsoft.com/office/drawing/2014/main" id="{72AC8798-7266-3E83-3B53-E8F82BEFD819}"/>
              </a:ext>
            </a:extLst>
          </p:cNvPr>
          <p:cNvPicPr>
            <a:picLocks noChangeAspect="1"/>
          </p:cNvPicPr>
          <p:nvPr/>
        </p:nvPicPr>
        <p:blipFill>
          <a:blip r:embed="rId3"/>
          <a:stretch>
            <a:fillRect/>
          </a:stretch>
        </p:blipFill>
        <p:spPr>
          <a:xfrm>
            <a:off x="5617202" y="77522"/>
            <a:ext cx="957596" cy="1174409"/>
          </a:xfrm>
          <a:prstGeom prst="rect">
            <a:avLst/>
          </a:prstGeom>
        </p:spPr>
      </p:pic>
    </p:spTree>
    <p:extLst>
      <p:ext uri="{BB962C8B-B14F-4D97-AF65-F5344CB8AC3E}">
        <p14:creationId xmlns:p14="http://schemas.microsoft.com/office/powerpoint/2010/main" val="2977017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DEE0E7-F19F-AE90-4688-D3537BFF6890}"/>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2F4D0634-39D1-15CE-8182-8B9B90E2EC47}"/>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2877B23E-CB01-EDD5-E94D-3C2BF42BD787}"/>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01DF1AA4-EFC0-6BF7-7D6B-0D2AD3F01F98}"/>
              </a:ext>
            </a:extLst>
          </p:cNvPr>
          <p:cNvSpPr txBox="1"/>
          <p:nvPr/>
        </p:nvSpPr>
        <p:spPr>
          <a:xfrm>
            <a:off x="1025842" y="2844225"/>
            <a:ext cx="4423043" cy="584775"/>
          </a:xfrm>
          <a:prstGeom prst="rect">
            <a:avLst/>
          </a:prstGeom>
          <a:noFill/>
        </p:spPr>
        <p:txBody>
          <a:bodyPr wrap="square" rtlCol="0">
            <a:spAutoFit/>
          </a:bodyPr>
          <a:lstStyle/>
          <a:p>
            <a:r>
              <a:rPr lang="fr-FR" sz="3200" dirty="0">
                <a:sym typeface="Webdings" panose="05030102010509060703" pitchFamily="18" charset="2"/>
              </a:rPr>
              <a:t>Quel est le double de </a:t>
            </a:r>
            <a:r>
              <a:rPr lang="fr-FR" sz="2800" b="1" dirty="0">
                <a:latin typeface="BelleAllureCE" panose="02000803000000000000" pitchFamily="50" charset="0"/>
                <a:sym typeface="Webdings" panose="05030102010509060703" pitchFamily="18" charset="2"/>
              </a:rPr>
              <a:t>3</a:t>
            </a:r>
            <a:r>
              <a:rPr lang="fr-FR" sz="3200" dirty="0">
                <a:sym typeface="Webdings" panose="05030102010509060703" pitchFamily="18" charset="2"/>
              </a:rPr>
              <a:t> ? </a:t>
            </a:r>
            <a:endParaRPr lang="fr-FR" sz="3600" b="1" dirty="0">
              <a:solidFill>
                <a:srgbClr val="0070C0"/>
              </a:solidFill>
            </a:endParaRPr>
          </a:p>
        </p:txBody>
      </p:sp>
      <p:sp>
        <p:nvSpPr>
          <p:cNvPr id="2" name="ZoneTexte 1">
            <a:extLst>
              <a:ext uri="{FF2B5EF4-FFF2-40B4-BE49-F238E27FC236}">
                <a16:creationId xmlns:a16="http://schemas.microsoft.com/office/drawing/2014/main" id="{88094BB2-6E8F-E3EC-A832-31FF4A4D2041}"/>
              </a:ext>
            </a:extLst>
          </p:cNvPr>
          <p:cNvSpPr txBox="1"/>
          <p:nvPr/>
        </p:nvSpPr>
        <p:spPr>
          <a:xfrm>
            <a:off x="6743115" y="2844225"/>
            <a:ext cx="4620102" cy="584775"/>
          </a:xfrm>
          <a:prstGeom prst="rect">
            <a:avLst/>
          </a:prstGeom>
          <a:noFill/>
        </p:spPr>
        <p:txBody>
          <a:bodyPr wrap="square" rtlCol="0">
            <a:spAutoFit/>
          </a:bodyPr>
          <a:lstStyle/>
          <a:p>
            <a:r>
              <a:rPr lang="fr-FR" sz="3200" dirty="0">
                <a:sym typeface="Webdings" panose="05030102010509060703" pitchFamily="18" charset="2"/>
              </a:rPr>
              <a:t>Quel est le double de </a:t>
            </a:r>
            <a:r>
              <a:rPr lang="fr-FR" sz="2800" b="1" dirty="0">
                <a:latin typeface="BelleAllureCE" panose="02000803000000000000" pitchFamily="50" charset="0"/>
                <a:sym typeface="Webdings" panose="05030102010509060703" pitchFamily="18" charset="2"/>
              </a:rPr>
              <a:t>14</a:t>
            </a:r>
            <a:r>
              <a:rPr lang="fr-FR" sz="3200" dirty="0">
                <a:sym typeface="Webdings" panose="05030102010509060703" pitchFamily="18" charset="2"/>
              </a:rPr>
              <a:t> ? </a:t>
            </a:r>
            <a:endParaRPr lang="fr-FR" sz="3600" b="1" dirty="0">
              <a:solidFill>
                <a:srgbClr val="0070C0"/>
              </a:solidFill>
            </a:endParaRPr>
          </a:p>
        </p:txBody>
      </p:sp>
      <p:pic>
        <p:nvPicPr>
          <p:cNvPr id="6" name="Image 5">
            <a:extLst>
              <a:ext uri="{FF2B5EF4-FFF2-40B4-BE49-F238E27FC236}">
                <a16:creationId xmlns:a16="http://schemas.microsoft.com/office/drawing/2014/main" id="{F94D4744-DCED-D3D2-FD78-40D3A01D63A7}"/>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Tree>
    <p:extLst>
      <p:ext uri="{BB962C8B-B14F-4D97-AF65-F5344CB8AC3E}">
        <p14:creationId xmlns:p14="http://schemas.microsoft.com/office/powerpoint/2010/main" val="3644514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205457-9B2F-4163-FA66-CD5C27349A81}"/>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97D4C7E-0914-AAEB-04A8-2D666AB8442E}"/>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A7E82F6D-110D-C3C3-D082-D5101A47C90D}"/>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FF3C817E-CE73-3C94-C4DB-3F2ADFC0BEC4}"/>
              </a:ext>
            </a:extLst>
          </p:cNvPr>
          <p:cNvSpPr txBox="1"/>
          <p:nvPr/>
        </p:nvSpPr>
        <p:spPr>
          <a:xfrm>
            <a:off x="1025842" y="2844225"/>
            <a:ext cx="4423043" cy="584775"/>
          </a:xfrm>
          <a:prstGeom prst="rect">
            <a:avLst/>
          </a:prstGeom>
          <a:noFill/>
        </p:spPr>
        <p:txBody>
          <a:bodyPr wrap="square" rtlCol="0">
            <a:spAutoFit/>
          </a:bodyPr>
          <a:lstStyle/>
          <a:p>
            <a:r>
              <a:rPr lang="fr-FR" sz="3200" dirty="0">
                <a:sym typeface="Webdings" panose="05030102010509060703" pitchFamily="18" charset="2"/>
              </a:rPr>
              <a:t>Quel est le double de </a:t>
            </a:r>
            <a:r>
              <a:rPr lang="fr-FR" sz="2800" b="1" dirty="0">
                <a:latin typeface="BelleAllureCE" panose="02000803000000000000" pitchFamily="50" charset="0"/>
                <a:sym typeface="Webdings" panose="05030102010509060703" pitchFamily="18" charset="2"/>
              </a:rPr>
              <a:t>1</a:t>
            </a:r>
            <a:r>
              <a:rPr lang="fr-FR" sz="3200" dirty="0">
                <a:sym typeface="Webdings" panose="05030102010509060703" pitchFamily="18" charset="2"/>
              </a:rPr>
              <a:t> ? </a:t>
            </a:r>
            <a:endParaRPr lang="fr-FR" sz="3600" b="1" dirty="0">
              <a:solidFill>
                <a:srgbClr val="0070C0"/>
              </a:solidFill>
            </a:endParaRPr>
          </a:p>
        </p:txBody>
      </p:sp>
      <p:sp>
        <p:nvSpPr>
          <p:cNvPr id="2" name="ZoneTexte 1">
            <a:extLst>
              <a:ext uri="{FF2B5EF4-FFF2-40B4-BE49-F238E27FC236}">
                <a16:creationId xmlns:a16="http://schemas.microsoft.com/office/drawing/2014/main" id="{A1B15545-A6A1-353C-8F60-1A414FF599BC}"/>
              </a:ext>
            </a:extLst>
          </p:cNvPr>
          <p:cNvSpPr txBox="1"/>
          <p:nvPr/>
        </p:nvSpPr>
        <p:spPr>
          <a:xfrm>
            <a:off x="6743115" y="2844225"/>
            <a:ext cx="4620102" cy="584775"/>
          </a:xfrm>
          <a:prstGeom prst="rect">
            <a:avLst/>
          </a:prstGeom>
          <a:noFill/>
        </p:spPr>
        <p:txBody>
          <a:bodyPr wrap="square" rtlCol="0">
            <a:spAutoFit/>
          </a:bodyPr>
          <a:lstStyle/>
          <a:p>
            <a:r>
              <a:rPr lang="fr-FR" sz="3200" dirty="0">
                <a:sym typeface="Webdings" panose="05030102010509060703" pitchFamily="18" charset="2"/>
              </a:rPr>
              <a:t>Quel est le double de </a:t>
            </a:r>
            <a:r>
              <a:rPr lang="fr-FR" sz="2800" b="1" dirty="0">
                <a:latin typeface="BelleAllureCE" panose="02000803000000000000" pitchFamily="50" charset="0"/>
                <a:sym typeface="Webdings" panose="05030102010509060703" pitchFamily="18" charset="2"/>
              </a:rPr>
              <a:t>25</a:t>
            </a:r>
            <a:r>
              <a:rPr lang="fr-FR" sz="3200" dirty="0">
                <a:sym typeface="Webdings" panose="05030102010509060703" pitchFamily="18" charset="2"/>
              </a:rPr>
              <a:t> ? </a:t>
            </a:r>
            <a:endParaRPr lang="fr-FR" sz="3600" b="1" dirty="0">
              <a:solidFill>
                <a:srgbClr val="0070C0"/>
              </a:solidFill>
            </a:endParaRPr>
          </a:p>
        </p:txBody>
      </p:sp>
      <p:pic>
        <p:nvPicPr>
          <p:cNvPr id="6" name="Image 5">
            <a:extLst>
              <a:ext uri="{FF2B5EF4-FFF2-40B4-BE49-F238E27FC236}">
                <a16:creationId xmlns:a16="http://schemas.microsoft.com/office/drawing/2014/main" id="{67E0274F-D9A2-B090-EEBA-7682D7952D39}"/>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Tree>
    <p:extLst>
      <p:ext uri="{BB962C8B-B14F-4D97-AF65-F5344CB8AC3E}">
        <p14:creationId xmlns:p14="http://schemas.microsoft.com/office/powerpoint/2010/main" val="738266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FD2B46-2C97-594A-39BA-AE9828D18F3E}"/>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020B7D68-ACBC-12DF-A104-58F611307AE1}"/>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75435508-BE3E-9705-5F8C-C7B5E5D9BC53}"/>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069C8F50-14C3-786F-FB11-8DFA78A97356}"/>
              </a:ext>
            </a:extLst>
          </p:cNvPr>
          <p:cNvSpPr txBox="1"/>
          <p:nvPr/>
        </p:nvSpPr>
        <p:spPr>
          <a:xfrm>
            <a:off x="1025842" y="2844225"/>
            <a:ext cx="4423043" cy="584775"/>
          </a:xfrm>
          <a:prstGeom prst="rect">
            <a:avLst/>
          </a:prstGeom>
          <a:noFill/>
        </p:spPr>
        <p:txBody>
          <a:bodyPr wrap="square" rtlCol="0">
            <a:spAutoFit/>
          </a:bodyPr>
          <a:lstStyle/>
          <a:p>
            <a:r>
              <a:rPr lang="fr-FR" sz="3200" dirty="0">
                <a:sym typeface="Webdings" panose="05030102010509060703" pitchFamily="18" charset="2"/>
              </a:rPr>
              <a:t>Quel est le double de </a:t>
            </a:r>
            <a:r>
              <a:rPr lang="fr-FR" sz="2800" b="1" dirty="0">
                <a:latin typeface="BelleAllureCE" panose="02000803000000000000" pitchFamily="50" charset="0"/>
                <a:sym typeface="Webdings" panose="05030102010509060703" pitchFamily="18" charset="2"/>
              </a:rPr>
              <a:t>5</a:t>
            </a:r>
            <a:r>
              <a:rPr lang="fr-FR" sz="3200" dirty="0">
                <a:sym typeface="Webdings" panose="05030102010509060703" pitchFamily="18" charset="2"/>
              </a:rPr>
              <a:t> ? </a:t>
            </a:r>
            <a:endParaRPr lang="fr-FR" sz="3600" b="1" dirty="0">
              <a:solidFill>
                <a:srgbClr val="0070C0"/>
              </a:solidFill>
            </a:endParaRPr>
          </a:p>
        </p:txBody>
      </p:sp>
      <p:sp>
        <p:nvSpPr>
          <p:cNvPr id="2" name="ZoneTexte 1">
            <a:extLst>
              <a:ext uri="{FF2B5EF4-FFF2-40B4-BE49-F238E27FC236}">
                <a16:creationId xmlns:a16="http://schemas.microsoft.com/office/drawing/2014/main" id="{CA32E0FC-7351-992C-8C65-A8C16B84B415}"/>
              </a:ext>
            </a:extLst>
          </p:cNvPr>
          <p:cNvSpPr txBox="1"/>
          <p:nvPr/>
        </p:nvSpPr>
        <p:spPr>
          <a:xfrm>
            <a:off x="6743115" y="2844225"/>
            <a:ext cx="4620102" cy="584775"/>
          </a:xfrm>
          <a:prstGeom prst="rect">
            <a:avLst/>
          </a:prstGeom>
          <a:noFill/>
        </p:spPr>
        <p:txBody>
          <a:bodyPr wrap="square" rtlCol="0">
            <a:spAutoFit/>
          </a:bodyPr>
          <a:lstStyle/>
          <a:p>
            <a:r>
              <a:rPr lang="fr-FR" sz="3200" dirty="0">
                <a:sym typeface="Webdings" panose="05030102010509060703" pitchFamily="18" charset="2"/>
              </a:rPr>
              <a:t>Quel est le double de </a:t>
            </a:r>
            <a:r>
              <a:rPr lang="fr-FR" sz="2800" b="1" dirty="0">
                <a:latin typeface="BelleAllureCE" panose="02000803000000000000" pitchFamily="50" charset="0"/>
                <a:sym typeface="Webdings" panose="05030102010509060703" pitchFamily="18" charset="2"/>
              </a:rPr>
              <a:t>35</a:t>
            </a:r>
            <a:r>
              <a:rPr lang="fr-FR" sz="3200" dirty="0">
                <a:sym typeface="Webdings" panose="05030102010509060703" pitchFamily="18" charset="2"/>
              </a:rPr>
              <a:t> ? </a:t>
            </a:r>
            <a:endParaRPr lang="fr-FR" sz="3600" b="1" dirty="0">
              <a:solidFill>
                <a:srgbClr val="0070C0"/>
              </a:solidFill>
            </a:endParaRPr>
          </a:p>
        </p:txBody>
      </p:sp>
      <p:pic>
        <p:nvPicPr>
          <p:cNvPr id="6" name="Image 5">
            <a:extLst>
              <a:ext uri="{FF2B5EF4-FFF2-40B4-BE49-F238E27FC236}">
                <a16:creationId xmlns:a16="http://schemas.microsoft.com/office/drawing/2014/main" id="{3CD015E9-4561-EDFA-3F0B-F1B45958424E}"/>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Tree>
    <p:extLst>
      <p:ext uri="{BB962C8B-B14F-4D97-AF65-F5344CB8AC3E}">
        <p14:creationId xmlns:p14="http://schemas.microsoft.com/office/powerpoint/2010/main" val="3241278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FD2C89-1E99-1B03-D951-BC45FCFFCFC1}"/>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FC9A6EBB-EB05-DFDF-FA99-CB1662E98AE3}"/>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9FFD743E-3A87-C359-07BB-DE51744623B1}"/>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43C27F0F-53A6-4052-FEA9-A5CD1172415F}"/>
              </a:ext>
            </a:extLst>
          </p:cNvPr>
          <p:cNvSpPr txBox="1"/>
          <p:nvPr/>
        </p:nvSpPr>
        <p:spPr>
          <a:xfrm>
            <a:off x="1025842" y="2844225"/>
            <a:ext cx="4423043" cy="584775"/>
          </a:xfrm>
          <a:prstGeom prst="rect">
            <a:avLst/>
          </a:prstGeom>
          <a:noFill/>
        </p:spPr>
        <p:txBody>
          <a:bodyPr wrap="square" rtlCol="0">
            <a:spAutoFit/>
          </a:bodyPr>
          <a:lstStyle/>
          <a:p>
            <a:r>
              <a:rPr lang="fr-FR" sz="3200" dirty="0">
                <a:sym typeface="Webdings" panose="05030102010509060703" pitchFamily="18" charset="2"/>
              </a:rPr>
              <a:t>Quel est le double de </a:t>
            </a:r>
            <a:r>
              <a:rPr lang="fr-FR" sz="2800" b="1" dirty="0">
                <a:latin typeface="BelleAllureCE" panose="02000803000000000000" pitchFamily="50" charset="0"/>
                <a:sym typeface="Webdings" panose="05030102010509060703" pitchFamily="18" charset="2"/>
              </a:rPr>
              <a:t>6</a:t>
            </a:r>
            <a:r>
              <a:rPr lang="fr-FR" sz="3200" dirty="0">
                <a:sym typeface="Webdings" panose="05030102010509060703" pitchFamily="18" charset="2"/>
              </a:rPr>
              <a:t> ? </a:t>
            </a:r>
            <a:endParaRPr lang="fr-FR" sz="3600" b="1" dirty="0">
              <a:solidFill>
                <a:srgbClr val="0070C0"/>
              </a:solidFill>
            </a:endParaRPr>
          </a:p>
        </p:txBody>
      </p:sp>
      <p:sp>
        <p:nvSpPr>
          <p:cNvPr id="2" name="ZoneTexte 1">
            <a:extLst>
              <a:ext uri="{FF2B5EF4-FFF2-40B4-BE49-F238E27FC236}">
                <a16:creationId xmlns:a16="http://schemas.microsoft.com/office/drawing/2014/main" id="{B8F7EF7E-700D-D21C-0114-D14EC3B6202D}"/>
              </a:ext>
            </a:extLst>
          </p:cNvPr>
          <p:cNvSpPr txBox="1"/>
          <p:nvPr/>
        </p:nvSpPr>
        <p:spPr>
          <a:xfrm>
            <a:off x="6743115" y="2844225"/>
            <a:ext cx="4620102" cy="584775"/>
          </a:xfrm>
          <a:prstGeom prst="rect">
            <a:avLst/>
          </a:prstGeom>
          <a:noFill/>
        </p:spPr>
        <p:txBody>
          <a:bodyPr wrap="square" rtlCol="0">
            <a:spAutoFit/>
          </a:bodyPr>
          <a:lstStyle/>
          <a:p>
            <a:r>
              <a:rPr lang="fr-FR" sz="3200" dirty="0">
                <a:sym typeface="Webdings" panose="05030102010509060703" pitchFamily="18" charset="2"/>
              </a:rPr>
              <a:t>Quel est le double de </a:t>
            </a:r>
            <a:r>
              <a:rPr lang="fr-FR" sz="2800" b="1" dirty="0">
                <a:latin typeface="BelleAllureCE" panose="02000803000000000000" pitchFamily="50" charset="0"/>
                <a:sym typeface="Webdings" panose="05030102010509060703" pitchFamily="18" charset="2"/>
              </a:rPr>
              <a:t>50</a:t>
            </a:r>
            <a:r>
              <a:rPr lang="fr-FR" sz="3200" dirty="0">
                <a:sym typeface="Webdings" panose="05030102010509060703" pitchFamily="18" charset="2"/>
              </a:rPr>
              <a:t> ? </a:t>
            </a:r>
            <a:endParaRPr lang="fr-FR" sz="3600" b="1" dirty="0">
              <a:solidFill>
                <a:srgbClr val="0070C0"/>
              </a:solidFill>
            </a:endParaRPr>
          </a:p>
        </p:txBody>
      </p:sp>
      <p:pic>
        <p:nvPicPr>
          <p:cNvPr id="6" name="Image 5">
            <a:extLst>
              <a:ext uri="{FF2B5EF4-FFF2-40B4-BE49-F238E27FC236}">
                <a16:creationId xmlns:a16="http://schemas.microsoft.com/office/drawing/2014/main" id="{851C9232-7B6E-2114-BB6E-7AC4BA014B51}"/>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Tree>
    <p:extLst>
      <p:ext uri="{BB962C8B-B14F-4D97-AF65-F5344CB8AC3E}">
        <p14:creationId xmlns:p14="http://schemas.microsoft.com/office/powerpoint/2010/main" val="120343523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15185</TotalTime>
  <Words>835</Words>
  <Application>Microsoft Office PowerPoint</Application>
  <PresentationFormat>Grand écran</PresentationFormat>
  <Paragraphs>88</Paragraphs>
  <Slides>24</Slides>
  <Notes>20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24</vt:i4>
      </vt:variant>
    </vt:vector>
  </HeadingPairs>
  <TitlesOfParts>
    <vt:vector size="32" baseType="lpstr">
      <vt:lpstr>Arial</vt:lpstr>
      <vt:lpstr>BelleAllureCE</vt:lpstr>
      <vt:lpstr>Calibri</vt:lpstr>
      <vt:lpstr>Calibri Light</vt:lpstr>
      <vt:lpstr>KG Turning Tables</vt:lpstr>
      <vt:lpstr>Webdings</vt:lpstr>
      <vt:lpstr>Wingdings</vt:lpstr>
      <vt:lpstr>Thème Office</vt:lpstr>
      <vt:lpstr>PERIODE 2  séance 46</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344</cp:revision>
  <dcterms:created xsi:type="dcterms:W3CDTF">2018-07-28T07:30:27Z</dcterms:created>
  <dcterms:modified xsi:type="dcterms:W3CDTF">2025-10-28T18:28:43Z</dcterms:modified>
</cp:coreProperties>
</file>